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58" r:id="rId4"/>
    <p:sldId id="273" r:id="rId5"/>
    <p:sldId id="283" r:id="rId6"/>
    <p:sldId id="281" r:id="rId7"/>
    <p:sldId id="271" r:id="rId8"/>
    <p:sldId id="268" r:id="rId9"/>
    <p:sldId id="263" r:id="rId10"/>
    <p:sldId id="267" r:id="rId11"/>
    <p:sldId id="280" r:id="rId12"/>
    <p:sldId id="264" r:id="rId13"/>
    <p:sldId id="275" r:id="rId14"/>
    <p:sldId id="279" r:id="rId15"/>
    <p:sldId id="276" r:id="rId16"/>
    <p:sldId id="277" r:id="rId17"/>
    <p:sldId id="278"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jamaa Noora" initials="PN" lastIdx="3" clrIdx="0">
    <p:extLst>
      <p:ext uri="{19B8F6BF-5375-455C-9EA6-DF929625EA0E}">
        <p15:presenceInfo xmlns:p15="http://schemas.microsoft.com/office/powerpoint/2012/main" userId="S-1-5-21-343818398-842925246-725345543-38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88A92-9226-4ADE-BD2D-0F81C8C1BB57}" v="2551" dt="2018-06-13T08:20:49.173"/>
    <p1510:client id="{8AE61CCE-BB0A-49F2-A6DD-FA40CAA611D4}" v="1107" dt="2018-06-13T12:15:27.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30" autoAdjust="0"/>
  </p:normalViewPr>
  <p:slideViewPr>
    <p:cSldViewPr snapToGrid="0">
      <p:cViewPr varScale="1">
        <p:scale>
          <a:sx n="78" d="100"/>
          <a:sy n="78" d="100"/>
        </p:scale>
        <p:origin x="18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2017</c:v>
                </c:pt>
              </c:strCache>
            </c:strRef>
          </c:tx>
          <c:spPr>
            <a:solidFill>
              <a:schemeClr val="accent3"/>
            </a:solidFill>
          </c:spPr>
          <c:invertIfNegative val="0"/>
          <c:dLbls>
            <c:spPr>
              <a:noFill/>
              <a:ln>
                <a:noFill/>
              </a:ln>
              <a:effectLst/>
            </c:spPr>
            <c:txPr>
              <a:bodyPr wrap="square" lIns="38100" tIns="19050" rIns="38100" bIns="19050" anchor="ctr">
                <a:spAutoFit/>
              </a:bodyPr>
              <a:lstStyle/>
              <a:p>
                <a:pPr>
                  <a:defRPr sz="1600">
                    <a:solidFill>
                      <a:schemeClr val="bg2">
                        <a:lumMod val="50000"/>
                      </a:schemeClr>
                    </a:solidFill>
                    <a:latin typeface="Tisa Sans Pro" panose="020B0504020101010102" pitchFamily="34" charset="77"/>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Korea</c:v>
                </c:pt>
                <c:pt idx="1">
                  <c:v>Saksa</c:v>
                </c:pt>
                <c:pt idx="2">
                  <c:v>Britannia</c:v>
                </c:pt>
                <c:pt idx="3">
                  <c:v>USA</c:v>
                </c:pt>
              </c:strCache>
            </c:strRef>
          </c:cat>
          <c:val>
            <c:numRef>
              <c:f>Sheet1!$B$2:$B$5</c:f>
              <c:numCache>
                <c:formatCode>0%</c:formatCode>
                <c:ptCount val="4"/>
                <c:pt idx="1">
                  <c:v>0.01</c:v>
                </c:pt>
                <c:pt idx="2">
                  <c:v>0.02</c:v>
                </c:pt>
                <c:pt idx="3">
                  <c:v>0.04</c:v>
                </c:pt>
              </c:numCache>
            </c:numRef>
          </c:val>
          <c:extLst>
            <c:ext xmlns:c16="http://schemas.microsoft.com/office/drawing/2014/chart" uri="{C3380CC4-5D6E-409C-BE32-E72D297353CC}">
              <c16:uniqueId val="{00000000-03CF-4C49-8536-156481507F2D}"/>
            </c:ext>
          </c:extLst>
        </c:ser>
        <c:ser>
          <c:idx val="1"/>
          <c:order val="1"/>
          <c:tx>
            <c:strRef>
              <c:f>Sheet1!$C$1</c:f>
              <c:strCache>
                <c:ptCount val="1"/>
                <c:pt idx="0">
                  <c:v>2018</c:v>
                </c:pt>
              </c:strCache>
            </c:strRef>
          </c:tx>
          <c:spPr>
            <a:solidFill>
              <a:schemeClr val="tx2"/>
            </a:solidFill>
          </c:spPr>
          <c:invertIfNegative val="0"/>
          <c:dLbls>
            <c:spPr>
              <a:noFill/>
              <a:ln>
                <a:noFill/>
              </a:ln>
              <a:effectLst/>
            </c:spPr>
            <c:txPr>
              <a:bodyPr wrap="square" lIns="38100" tIns="19050" rIns="38100" bIns="19050" anchor="ctr">
                <a:spAutoFit/>
              </a:bodyPr>
              <a:lstStyle/>
              <a:p>
                <a:pPr>
                  <a:defRPr sz="1600">
                    <a:solidFill>
                      <a:schemeClr val="bg2">
                        <a:lumMod val="50000"/>
                      </a:schemeClr>
                    </a:solidFill>
                    <a:latin typeface="Tisa Sans Pro" panose="020B0504020101010102" pitchFamily="34" charset="77"/>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Korea</c:v>
                </c:pt>
                <c:pt idx="1">
                  <c:v>Saksa</c:v>
                </c:pt>
                <c:pt idx="2">
                  <c:v>Britannia</c:v>
                </c:pt>
                <c:pt idx="3">
                  <c:v>USA</c:v>
                </c:pt>
              </c:strCache>
            </c:strRef>
          </c:cat>
          <c:val>
            <c:numRef>
              <c:f>Sheet1!$C$2:$C$5</c:f>
              <c:numCache>
                <c:formatCode>0%</c:formatCode>
                <c:ptCount val="4"/>
                <c:pt idx="0">
                  <c:v>0.05</c:v>
                </c:pt>
                <c:pt idx="1">
                  <c:v>0.06</c:v>
                </c:pt>
                <c:pt idx="2">
                  <c:v>7.0000000000000007E-2</c:v>
                </c:pt>
                <c:pt idx="3">
                  <c:v>0.09</c:v>
                </c:pt>
              </c:numCache>
            </c:numRef>
          </c:val>
          <c:extLst>
            <c:ext xmlns:c16="http://schemas.microsoft.com/office/drawing/2014/chart" uri="{C3380CC4-5D6E-409C-BE32-E72D297353CC}">
              <c16:uniqueId val="{00000001-03CF-4C49-8536-156481507F2D}"/>
            </c:ext>
          </c:extLst>
        </c:ser>
        <c:dLbls>
          <c:showLegendKey val="0"/>
          <c:showVal val="0"/>
          <c:showCatName val="0"/>
          <c:showSerName val="0"/>
          <c:showPercent val="0"/>
          <c:showBubbleSize val="0"/>
        </c:dLbls>
        <c:gapWidth val="150"/>
        <c:axId val="-2099296552"/>
        <c:axId val="-2087154856"/>
      </c:barChart>
      <c:catAx>
        <c:axId val="-2099296552"/>
        <c:scaling>
          <c:orientation val="minMax"/>
        </c:scaling>
        <c:delete val="0"/>
        <c:axPos val="l"/>
        <c:numFmt formatCode="General" sourceLinked="0"/>
        <c:majorTickMark val="out"/>
        <c:minorTickMark val="none"/>
        <c:tickLblPos val="nextTo"/>
        <c:txPr>
          <a:bodyPr/>
          <a:lstStyle/>
          <a:p>
            <a:pPr>
              <a:defRPr sz="1400">
                <a:solidFill>
                  <a:schemeClr val="bg2">
                    <a:lumMod val="50000"/>
                  </a:schemeClr>
                </a:solidFill>
                <a:latin typeface="Tisa Sans Pro" panose="020B0504020101010102" pitchFamily="34" charset="77"/>
              </a:defRPr>
            </a:pPr>
            <a:endParaRPr lang="fi-FI"/>
          </a:p>
        </c:txPr>
        <c:crossAx val="-2087154856"/>
        <c:crosses val="autoZero"/>
        <c:auto val="1"/>
        <c:lblAlgn val="ctr"/>
        <c:lblOffset val="100"/>
        <c:noMultiLvlLbl val="0"/>
      </c:catAx>
      <c:valAx>
        <c:axId val="-2087154856"/>
        <c:scaling>
          <c:orientation val="minMax"/>
        </c:scaling>
        <c:delete val="1"/>
        <c:axPos val="b"/>
        <c:numFmt formatCode="0%" sourceLinked="1"/>
        <c:majorTickMark val="out"/>
        <c:minorTickMark val="none"/>
        <c:tickLblPos val="nextTo"/>
        <c:crossAx val="-2099296552"/>
        <c:crosses val="autoZero"/>
        <c:crossBetween val="between"/>
      </c:valAx>
    </c:plotArea>
    <c:legend>
      <c:legendPos val="r"/>
      <c:layout>
        <c:manualLayout>
          <c:xMode val="edge"/>
          <c:yMode val="edge"/>
          <c:x val="0.84600332397896605"/>
          <c:y val="0.80548413364479798"/>
          <c:w val="0.15053646840857701"/>
          <c:h val="0.13256602400947101"/>
        </c:manualLayout>
      </c:layout>
      <c:overlay val="0"/>
      <c:txPr>
        <a:bodyPr/>
        <a:lstStyle/>
        <a:p>
          <a:pPr>
            <a:defRPr sz="1200"/>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471031809332103E-4"/>
          <c:y val="8.0426091133953506E-2"/>
          <c:w val="0.78933406241611004"/>
          <c:h val="0.67627305814711303"/>
        </c:manualLayout>
      </c:layout>
      <c:barChart>
        <c:barDir val="bar"/>
        <c:grouping val="clustered"/>
        <c:varyColors val="0"/>
        <c:ser>
          <c:idx val="0"/>
          <c:order val="0"/>
          <c:tx>
            <c:strRef>
              <c:f>Sheet1!$B$1</c:f>
              <c:strCache>
                <c:ptCount val="1"/>
                <c:pt idx="0">
                  <c:v>Percentage</c:v>
                </c:pt>
              </c:strCache>
            </c:strRef>
          </c:tx>
          <c:spPr>
            <a:solidFill>
              <a:srgbClr val="00558A">
                <a:lumMod val="50000"/>
              </a:srgbClr>
            </a:solidFill>
            <a:ln>
              <a:noFill/>
            </a:ln>
          </c:spPr>
          <c:invertIfNegative val="0"/>
          <c:dPt>
            <c:idx val="0"/>
            <c:invertIfNegative val="0"/>
            <c:bubble3D val="0"/>
            <c:spPr>
              <a:solidFill>
                <a:srgbClr val="B2135F"/>
              </a:solidFill>
              <a:ln>
                <a:noFill/>
              </a:ln>
            </c:spPr>
            <c:extLst>
              <c:ext xmlns:c16="http://schemas.microsoft.com/office/drawing/2014/chart" uri="{C3380CC4-5D6E-409C-BE32-E72D297353CC}">
                <c16:uniqueId val="{00000001-28C1-48B2-BDBE-3C4027796287}"/>
              </c:ext>
            </c:extLst>
          </c:dPt>
          <c:dPt>
            <c:idx val="2"/>
            <c:invertIfNegative val="0"/>
            <c:bubble3D val="0"/>
            <c:spPr>
              <a:solidFill>
                <a:srgbClr val="B2135F"/>
              </a:solidFill>
              <a:ln>
                <a:noFill/>
              </a:ln>
            </c:spPr>
            <c:extLst>
              <c:ext xmlns:c16="http://schemas.microsoft.com/office/drawing/2014/chart" uri="{C3380CC4-5D6E-409C-BE32-E72D297353CC}">
                <c16:uniqueId val="{00000003-28C1-48B2-BDBE-3C4027796287}"/>
              </c:ext>
            </c:extLst>
          </c:dPt>
          <c:dPt>
            <c:idx val="4"/>
            <c:invertIfNegative val="0"/>
            <c:bubble3D val="0"/>
            <c:spPr>
              <a:solidFill>
                <a:srgbClr val="B2135F"/>
              </a:solidFill>
              <a:ln>
                <a:noFill/>
              </a:ln>
            </c:spPr>
            <c:extLst>
              <c:ext xmlns:c16="http://schemas.microsoft.com/office/drawing/2014/chart" uri="{C3380CC4-5D6E-409C-BE32-E72D297353CC}">
                <c16:uniqueId val="{00000005-28C1-48B2-BDBE-3C4027796287}"/>
              </c:ext>
            </c:extLst>
          </c:dPt>
          <c:dPt>
            <c:idx val="5"/>
            <c:invertIfNegative val="0"/>
            <c:bubble3D val="0"/>
            <c:spPr>
              <a:solidFill>
                <a:srgbClr val="B2135F"/>
              </a:solidFill>
              <a:ln>
                <a:noFill/>
              </a:ln>
            </c:spPr>
            <c:extLst>
              <c:ext xmlns:c16="http://schemas.microsoft.com/office/drawing/2014/chart" uri="{C3380CC4-5D6E-409C-BE32-E72D297353CC}">
                <c16:uniqueId val="{00000007-28C1-48B2-BDBE-3C4027796287}"/>
              </c:ext>
            </c:extLst>
          </c:dPt>
          <c:dPt>
            <c:idx val="7"/>
            <c:invertIfNegative val="0"/>
            <c:bubble3D val="0"/>
            <c:extLst>
              <c:ext xmlns:c16="http://schemas.microsoft.com/office/drawing/2014/chart" uri="{C3380CC4-5D6E-409C-BE32-E72D297353CC}">
                <c16:uniqueId val="{00000008-28C1-48B2-BDBE-3C4027796287}"/>
              </c:ext>
            </c:extLst>
          </c:dPt>
          <c:dPt>
            <c:idx val="8"/>
            <c:invertIfNegative val="0"/>
            <c:bubble3D val="0"/>
            <c:extLst>
              <c:ext xmlns:c16="http://schemas.microsoft.com/office/drawing/2014/chart" uri="{C3380CC4-5D6E-409C-BE32-E72D297353CC}">
                <c16:uniqueId val="{00000009-28C1-48B2-BDBE-3C4027796287}"/>
              </c:ext>
            </c:extLst>
          </c:dPt>
          <c:dLbls>
            <c:spPr>
              <a:noFill/>
              <a:ln>
                <a:noFill/>
              </a:ln>
              <a:effectLst/>
            </c:spPr>
            <c:txPr>
              <a:bodyPr/>
              <a:lstStyle/>
              <a:p>
                <a:pPr>
                  <a:defRPr sz="1200">
                    <a:solidFill>
                      <a:schemeClr val="bg1"/>
                    </a:solidFill>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Podcastit</c:v>
                </c:pt>
                <c:pt idx="1">
                  <c:v>Verkkokauppa</c:v>
                </c:pt>
                <c:pt idx="2">
                  <c:v>Uutiset</c:v>
                </c:pt>
                <c:pt idx="3">
                  <c:v>Hälytykset</c:v>
                </c:pt>
                <c:pt idx="4">
                  <c:v>Kysymykset/ tiedustelut</c:v>
                </c:pt>
                <c:pt idx="5">
                  <c:v>Säätiedot</c:v>
                </c:pt>
                <c:pt idx="6">
                  <c:v>Musiikki</c:v>
                </c:pt>
              </c:strCache>
            </c:strRef>
          </c:cat>
          <c:val>
            <c:numRef>
              <c:f>Sheet1!$B$2:$B$8</c:f>
              <c:numCache>
                <c:formatCode>0%</c:formatCode>
                <c:ptCount val="7"/>
                <c:pt idx="0">
                  <c:v>0.13</c:v>
                </c:pt>
                <c:pt idx="1">
                  <c:v>0.15</c:v>
                </c:pt>
                <c:pt idx="2">
                  <c:v>0.44</c:v>
                </c:pt>
                <c:pt idx="3">
                  <c:v>0.47</c:v>
                </c:pt>
                <c:pt idx="4">
                  <c:v>0.59</c:v>
                </c:pt>
                <c:pt idx="5">
                  <c:v>0.65</c:v>
                </c:pt>
                <c:pt idx="6">
                  <c:v>0.75</c:v>
                </c:pt>
              </c:numCache>
            </c:numRef>
          </c:val>
          <c:extLst>
            <c:ext xmlns:c16="http://schemas.microsoft.com/office/drawing/2014/chart" uri="{C3380CC4-5D6E-409C-BE32-E72D297353CC}">
              <c16:uniqueId val="{0000000A-28C1-48B2-BDBE-3C4027796287}"/>
            </c:ext>
          </c:extLst>
        </c:ser>
        <c:dLbls>
          <c:dLblPos val="inEnd"/>
          <c:showLegendKey val="0"/>
          <c:showVal val="1"/>
          <c:showCatName val="0"/>
          <c:showSerName val="0"/>
          <c:showPercent val="0"/>
          <c:showBubbleSize val="0"/>
        </c:dLbls>
        <c:gapWidth val="50"/>
        <c:axId val="-2034551640"/>
        <c:axId val="-2034539080"/>
      </c:barChart>
      <c:catAx>
        <c:axId val="-2034551640"/>
        <c:scaling>
          <c:orientation val="minMax"/>
        </c:scaling>
        <c:delete val="0"/>
        <c:axPos val="l"/>
        <c:numFmt formatCode="General" sourceLinked="0"/>
        <c:majorTickMark val="none"/>
        <c:minorTickMark val="none"/>
        <c:tickLblPos val="nextTo"/>
        <c:txPr>
          <a:bodyPr/>
          <a:lstStyle/>
          <a:p>
            <a:pPr>
              <a:defRPr sz="1200" b="0">
                <a:solidFill>
                  <a:schemeClr val="bg2">
                    <a:lumMod val="50000"/>
                  </a:schemeClr>
                </a:solidFill>
                <a:latin typeface="Tisa Sans Pro" panose="020B0504020101010102" pitchFamily="34" charset="77"/>
              </a:defRPr>
            </a:pPr>
            <a:endParaRPr lang="fi-FI"/>
          </a:p>
        </c:txPr>
        <c:crossAx val="-2034539080"/>
        <c:crosses val="autoZero"/>
        <c:auto val="1"/>
        <c:lblAlgn val="ctr"/>
        <c:lblOffset val="100"/>
        <c:noMultiLvlLbl val="0"/>
      </c:catAx>
      <c:valAx>
        <c:axId val="-2034539080"/>
        <c:scaling>
          <c:orientation val="minMax"/>
          <c:max val="0.8"/>
          <c:min val="0"/>
        </c:scaling>
        <c:delete val="0"/>
        <c:axPos val="b"/>
        <c:majorGridlines>
          <c:spPr>
            <a:ln w="3175" cmpd="sng">
              <a:solidFill>
                <a:sysClr val="window" lastClr="FFFFFF">
                  <a:lumMod val="75000"/>
                </a:sysClr>
              </a:solidFill>
              <a:prstDash val="dash"/>
            </a:ln>
          </c:spPr>
        </c:majorGridlines>
        <c:numFmt formatCode="0%" sourceLinked="1"/>
        <c:majorTickMark val="none"/>
        <c:minorTickMark val="none"/>
        <c:tickLblPos val="nextTo"/>
        <c:txPr>
          <a:bodyPr/>
          <a:lstStyle/>
          <a:p>
            <a:pPr>
              <a:defRPr sz="1200" b="0" i="0">
                <a:solidFill>
                  <a:schemeClr val="bg2">
                    <a:lumMod val="50000"/>
                  </a:schemeClr>
                </a:solidFill>
                <a:latin typeface="Tisa Sans Pro" panose="020B0504020101010102" pitchFamily="34" charset="77"/>
              </a:defRPr>
            </a:pPr>
            <a:endParaRPr lang="fi-FI"/>
          </a:p>
        </c:txPr>
        <c:crossAx val="-2034551640"/>
        <c:crosses val="autoZero"/>
        <c:crossBetween val="between"/>
        <c:minorUnit val="0.2"/>
      </c:valAx>
    </c:plotArea>
    <c:plotVisOnly val="1"/>
    <c:dispBlanksAs val="gap"/>
    <c:showDLblsOverMax val="0"/>
  </c:chart>
  <c:spPr>
    <a:ln>
      <a:noFill/>
    </a:ln>
  </c:spPr>
  <c:txPr>
    <a:bodyPr/>
    <a:lstStyle/>
    <a:p>
      <a:pPr>
        <a:defRPr sz="1800"/>
      </a:pPr>
      <a:endParaRPr lang="fi-FI"/>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5F917-07C7-429B-997E-A70E63F90648}" type="datetimeFigureOut">
              <a:rPr lang="en-US" smtClean="0"/>
              <a:t>6/14/2018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E027C-FE9C-4098-8044-2EB07E4327F1}" type="slidenum">
              <a:rPr lang="en-US" smtClean="0"/>
              <a:t>‹#›</a:t>
            </a:fld>
            <a:endParaRPr lang="en-US"/>
          </a:p>
        </p:txBody>
      </p:sp>
    </p:spTree>
    <p:extLst>
      <p:ext uri="{BB962C8B-B14F-4D97-AF65-F5344CB8AC3E}">
        <p14:creationId xmlns:p14="http://schemas.microsoft.com/office/powerpoint/2010/main" val="1454434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266"/>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Kaikista maista edelleen vain 14 % on </a:t>
            </a: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halukkaita maksamaan</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uutisista.</a:t>
            </a:r>
          </a:p>
          <a:p>
            <a:pPr marL="228600" marR="0" lvl="0" indent="-228600" algn="l" defTabSz="914400" rtl="0" eaLnBrk="1" fontAlgn="auto" latinLnBrk="0" hangingPunct="1">
              <a:lnSpc>
                <a:spcPct val="90000"/>
              </a:lnSpc>
              <a:spcBef>
                <a:spcPts val="1266"/>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Tietosuojahuolet ovat lisänneet </a:t>
            </a: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mainonnanesto-ohjelmien</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käyttöä(27 %)</a:t>
            </a:r>
          </a:p>
          <a:p>
            <a:pPr marL="228600" marR="0" lvl="0" indent="-228600" algn="l" defTabSz="914400" rtl="0" eaLnBrk="1" fontAlgn="auto" latinLnBrk="0" hangingPunct="1">
              <a:lnSpc>
                <a:spcPct val="90000"/>
              </a:lnSpc>
              <a:spcBef>
                <a:spcPts val="1266"/>
              </a:spcBef>
              <a:spcAft>
                <a:spcPts val="0"/>
              </a:spcAft>
              <a:buClrTx/>
              <a:buSzTx/>
              <a:buFont typeface="Arial" panose="020B0604020202020204" pitchFamily="34" charset="0"/>
              <a:buChar char="•"/>
              <a:tabLst/>
              <a:defRPr/>
            </a:pP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Vastuu</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valeuutisista ja niiden aiheuttamista ongelmista julkaisijoilla ja alustoilla</a:t>
            </a:r>
          </a:p>
          <a:p>
            <a:endParaRPr lang="fi-FI"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Pohjoismaissa</a:t>
            </a: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maksuhalukkuus </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kasvussa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Sähköposti- ja </a:t>
            </a: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mobiili-ilmoitukset</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sitouttavat lukijoita</a:t>
            </a:r>
          </a:p>
          <a:p>
            <a:r>
              <a:rPr lang="fi-FI" sz="2800" b="1" i="0" u="none" strike="noStrike" kern="1200" baseline="0" dirty="0">
                <a:solidFill>
                  <a:schemeClr val="tx1"/>
                </a:solidFill>
                <a:latin typeface="+mn-lt"/>
                <a:ea typeface="+mn-ea"/>
                <a:cs typeface="+mn-cs"/>
              </a:rPr>
              <a:t>Ilmoitukset tuntuvat pääosin toimivan – hidasteina kuitenkin: </a:t>
            </a:r>
          </a:p>
          <a:p>
            <a:r>
              <a:rPr lang="en-US" sz="2800" b="0" i="0" u="none" strike="noStrike" kern="1200" baseline="0" dirty="0">
                <a:solidFill>
                  <a:schemeClr val="tx1"/>
                </a:solidFill>
                <a:latin typeface="+mn-lt"/>
                <a:ea typeface="+mn-ea"/>
                <a:cs typeface="+mn-cs"/>
              </a:rPr>
              <a:t>The main barriers are the fear of being bombarded with notifications (18%), and concern about receiving the same alert multiple times (16%). </a:t>
            </a:r>
            <a:endParaRPr lang="en-US" sz="2800" b="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Uudet liiketoimintamallit kuten </a:t>
            </a: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jäsenyys</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ja </a:t>
            </a:r>
            <a:r>
              <a:rPr kumimoji="0" lang="fi-FI" sz="28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lahjoitukset</a:t>
            </a:r>
            <a:r>
              <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yleistymässä</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800" kern="1200" dirty="0">
                <a:solidFill>
                  <a:schemeClr val="tx1"/>
                </a:solidFill>
                <a:effectLst/>
                <a:latin typeface="+mn-lt"/>
                <a:ea typeface="+mn-ea"/>
                <a:cs typeface="+mn-cs"/>
              </a:rPr>
              <a:t>Nordic countries have seen significant increases in the numbers paying for online with Norway reaching 30%(+4), Sweden 26% (+6) and Finland 18% (+4). </a:t>
            </a:r>
            <a:endParaRPr kumimoji="0" lang="fi-FI" sz="28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5</a:t>
            </a:fld>
            <a:endParaRPr lang="en-US"/>
          </a:p>
        </p:txBody>
      </p:sp>
    </p:spTree>
    <p:extLst>
      <p:ext uri="{BB962C8B-B14F-4D97-AF65-F5344CB8AC3E}">
        <p14:creationId xmlns:p14="http://schemas.microsoft.com/office/powerpoint/2010/main" val="385823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more widespread among those with higher levels of news literacy; rising from 20% to 34%.</a:t>
            </a:r>
          </a:p>
          <a:p>
            <a:r>
              <a:rPr lang="en-US" sz="1200" b="0" i="0" u="none" strike="noStrike" kern="1200" baseline="0" dirty="0">
                <a:solidFill>
                  <a:schemeClr val="tx1"/>
                </a:solidFill>
                <a:latin typeface="+mn-lt"/>
                <a:ea typeface="+mn-ea"/>
                <a:cs typeface="+mn-cs"/>
              </a:rPr>
              <a:t>Conversely, the preference for television and television/radio websites is more widespread among those with low levels.</a:t>
            </a:r>
          </a:p>
          <a:p>
            <a:endParaRPr lang="fi-FI"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people with higher levels of news literacy tend to consume news from a wider range of sources. Thinking about online use only, people with the highest levels of literacy use on average roughly twice as many news brands each week as those</a:t>
            </a:r>
          </a:p>
          <a:p>
            <a:r>
              <a:rPr lang="en-US" sz="1200" b="0" i="0" u="none" strike="noStrike" kern="1200" baseline="0" dirty="0">
                <a:solidFill>
                  <a:schemeClr val="tx1"/>
                </a:solidFill>
                <a:latin typeface="+mn-lt"/>
                <a:ea typeface="+mn-ea"/>
                <a:cs typeface="+mn-cs"/>
              </a:rPr>
              <a:t>with the lowest levels (4.22 compared to 2.39 across all markets).</a:t>
            </a:r>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16</a:t>
            </a:fld>
            <a:endParaRPr lang="en-US"/>
          </a:p>
        </p:txBody>
      </p:sp>
    </p:spTree>
    <p:extLst>
      <p:ext uri="{BB962C8B-B14F-4D97-AF65-F5344CB8AC3E}">
        <p14:creationId xmlns:p14="http://schemas.microsoft.com/office/powerpoint/2010/main" val="52336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PROPORTION THAT AGREE EACH ATTRIBUTE IS IMPORTANT WHEN DECIDING TO CLICK THROUGH TO A</a:t>
            </a:r>
          </a:p>
          <a:p>
            <a:r>
              <a:rPr lang="en-US" sz="1200" b="0" i="0" u="none" strike="noStrike" kern="1200" baseline="0" dirty="0">
                <a:solidFill>
                  <a:schemeClr val="tx1"/>
                </a:solidFill>
                <a:latin typeface="+mn-lt"/>
                <a:ea typeface="+mn-ea"/>
                <a:cs typeface="+mn-cs"/>
              </a:rPr>
              <a:t>NEWS STORY ON SOCIAL MEDIA BY NEWS LITERACY</a:t>
            </a:r>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17</a:t>
            </a:fld>
            <a:endParaRPr lang="en-US"/>
          </a:p>
        </p:txBody>
      </p:sp>
    </p:spTree>
    <p:extLst>
      <p:ext uri="{BB962C8B-B14F-4D97-AF65-F5344CB8AC3E}">
        <p14:creationId xmlns:p14="http://schemas.microsoft.com/office/powerpoint/2010/main" val="270972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report finds that just 23% trust news on social media, compared with 34% for search, 44% for trust in news overall, and 51% for sources that people use themselves.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7</a:t>
            </a:fld>
            <a:endParaRPr lang="en-US"/>
          </a:p>
        </p:txBody>
      </p:sp>
    </p:spTree>
    <p:extLst>
      <p:ext uri="{BB962C8B-B14F-4D97-AF65-F5344CB8AC3E}">
        <p14:creationId xmlns:p14="http://schemas.microsoft.com/office/powerpoint/2010/main" val="334919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8</a:t>
            </a:fld>
            <a:endParaRPr lang="en-US"/>
          </a:p>
        </p:txBody>
      </p:sp>
    </p:spTree>
    <p:extLst>
      <p:ext uri="{BB962C8B-B14F-4D97-AF65-F5344CB8AC3E}">
        <p14:creationId xmlns:p14="http://schemas.microsoft.com/office/powerpoint/2010/main" val="347058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WhatsApp use for news has tripled, on average, in four years to 15%, but tends to be much higher in countries like Malaysia (54%) and Turkey (30%) where it can be dangerous to express political views in more open networks.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Respondents often talk about </a:t>
            </a:r>
            <a:r>
              <a:rPr lang="en-US" sz="1200" i="1" kern="1200" dirty="0">
                <a:solidFill>
                  <a:schemeClr val="tx1"/>
                </a:solidFill>
                <a:effectLst/>
                <a:latin typeface="+mn-lt"/>
                <a:ea typeface="+mn-ea"/>
                <a:cs typeface="+mn-cs"/>
              </a:rPr>
              <a:t>finding </a:t>
            </a:r>
            <a:r>
              <a:rPr lang="en-US" sz="1200" kern="1200" dirty="0">
                <a:solidFill>
                  <a:schemeClr val="tx1"/>
                </a:solidFill>
                <a:effectLst/>
                <a:latin typeface="+mn-lt"/>
                <a:ea typeface="+mn-ea"/>
                <a:cs typeface="+mn-cs"/>
              </a:rPr>
              <a:t>stories on Facebook (and Twitter) but then posting them to a WhatsApp group for </a:t>
            </a:r>
            <a:r>
              <a:rPr lang="en-US" sz="1200" i="1" kern="1200" dirty="0">
                <a:solidFill>
                  <a:schemeClr val="tx1"/>
                </a:solidFill>
                <a:effectLst/>
                <a:latin typeface="+mn-lt"/>
                <a:ea typeface="+mn-ea"/>
                <a:cs typeface="+mn-cs"/>
              </a:rPr>
              <a:t>discussion </a:t>
            </a:r>
            <a:r>
              <a:rPr lang="en-US" sz="1200" kern="1200" dirty="0">
                <a:solidFill>
                  <a:schemeClr val="tx1"/>
                </a:solidFill>
                <a:effectLst/>
                <a:latin typeface="+mn-lt"/>
                <a:ea typeface="+mn-ea"/>
                <a:cs typeface="+mn-cs"/>
              </a:rPr>
              <a:t>with a smaller, closer set of friends. </a:t>
            </a:r>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9</a:t>
            </a:fld>
            <a:endParaRPr lang="en-US"/>
          </a:p>
        </p:txBody>
      </p:sp>
    </p:spTree>
    <p:extLst>
      <p:ext uri="{BB962C8B-B14F-4D97-AF65-F5344CB8AC3E}">
        <p14:creationId xmlns:p14="http://schemas.microsoft.com/office/powerpoint/2010/main" val="71292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10</a:t>
            </a:fld>
            <a:endParaRPr lang="en-US"/>
          </a:p>
        </p:txBody>
      </p:sp>
    </p:spTree>
    <p:extLst>
      <p:ext uri="{BB962C8B-B14F-4D97-AF65-F5344CB8AC3E}">
        <p14:creationId xmlns:p14="http://schemas.microsoft.com/office/powerpoint/2010/main" val="274573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11</a:t>
            </a:fld>
            <a:endParaRPr lang="en-US"/>
          </a:p>
        </p:txBody>
      </p:sp>
    </p:spTree>
    <p:extLst>
      <p:ext uri="{BB962C8B-B14F-4D97-AF65-F5344CB8AC3E}">
        <p14:creationId xmlns:p14="http://schemas.microsoft.com/office/powerpoint/2010/main" val="259165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Voice-activated digital assistants like the Amazon Echo and Google Home continue to grow rapidly, opening new opportunities for news audio. Usage has more than doubled in the United States, Germany, and the UK with around half of those who have such devices using them for news and information.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12</a:t>
            </a:fld>
            <a:endParaRPr lang="en-US"/>
          </a:p>
        </p:txBody>
      </p:sp>
    </p:spTree>
    <p:extLst>
      <p:ext uri="{BB962C8B-B14F-4D97-AF65-F5344CB8AC3E}">
        <p14:creationId xmlns:p14="http://schemas.microsoft.com/office/powerpoint/2010/main" val="61846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Podcasts are both a threat and an opportunity for existing broadcasters. They enable new audiences to be reached beyond</a:t>
            </a:r>
          </a:p>
          <a:p>
            <a:r>
              <a:rPr lang="en-US" sz="1200" b="0" i="0" u="none" strike="noStrike" kern="1200" baseline="0" dirty="0">
                <a:solidFill>
                  <a:schemeClr val="tx1"/>
                </a:solidFill>
                <a:latin typeface="+mn-lt"/>
                <a:ea typeface="+mn-ea"/>
                <a:cs typeface="+mn-cs"/>
              </a:rPr>
              <a:t>national boundaries – and on new devices – but the low barriers to entry have also opened up competition to a vast array of</a:t>
            </a:r>
          </a:p>
          <a:p>
            <a:r>
              <a:rPr lang="en-US" sz="1200" b="0" i="0" u="none" strike="noStrike" kern="1200" baseline="0" dirty="0">
                <a:solidFill>
                  <a:schemeClr val="tx1"/>
                </a:solidFill>
                <a:latin typeface="+mn-lt"/>
                <a:ea typeface="+mn-ea"/>
                <a:cs typeface="+mn-cs"/>
              </a:rPr>
              <a:t>new entrants, including both newspapers and digital-born brands. In many (European) countries they are also challenging</a:t>
            </a:r>
          </a:p>
          <a:p>
            <a:r>
              <a:rPr lang="en-US" sz="1200" b="0" i="0" u="none" strike="noStrike" kern="1200" baseline="0" dirty="0">
                <a:solidFill>
                  <a:schemeClr val="tx1"/>
                </a:solidFill>
                <a:latin typeface="+mn-lt"/>
                <a:ea typeface="+mn-ea"/>
                <a:cs typeface="+mn-cs"/>
              </a:rPr>
              <a:t>the relatively neutral tone of radio broadcasting by injecting both stronger opinions and a greater variety of views. In less</a:t>
            </a:r>
          </a:p>
          <a:p>
            <a:r>
              <a:rPr lang="en-US" sz="1200" b="0" i="0" u="none" strike="noStrike" kern="1200" baseline="0" dirty="0">
                <a:solidFill>
                  <a:schemeClr val="tx1"/>
                </a:solidFill>
                <a:latin typeface="+mn-lt"/>
                <a:ea typeface="+mn-ea"/>
                <a:cs typeface="+mn-cs"/>
              </a:rPr>
              <a:t>free societies they are offering a relatively open platform for democratic debate that is, in theory at least, a bit harder to shut</a:t>
            </a:r>
          </a:p>
          <a:p>
            <a:r>
              <a:rPr lang="en-US" sz="1200" b="0" i="0" u="none" strike="noStrike" kern="1200" baseline="0" dirty="0">
                <a:solidFill>
                  <a:schemeClr val="tx1"/>
                </a:solidFill>
                <a:latin typeface="+mn-lt"/>
                <a:ea typeface="+mn-ea"/>
                <a:cs typeface="+mn-cs"/>
              </a:rPr>
              <a:t>down. Critically, the demographics of podcasting are explosive.</a:t>
            </a:r>
          </a:p>
          <a:p>
            <a:endParaRPr lang="fi-FI"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Podcasts are becoming popular across the world due to better content and easier distribution. They are used almost twice as often in the United States (33%) as they are in the UK (18%). Young people are far more likely to use podcasts than listen to speech radio.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13</a:t>
            </a:fld>
            <a:endParaRPr lang="en-US"/>
          </a:p>
        </p:txBody>
      </p:sp>
    </p:spTree>
    <p:extLst>
      <p:ext uri="{BB962C8B-B14F-4D97-AF65-F5344CB8AC3E}">
        <p14:creationId xmlns:p14="http://schemas.microsoft.com/office/powerpoint/2010/main" val="2548111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the first time we have measured news literacy. Those with higher levels of news literacy tend to prefer newspaper</a:t>
            </a:r>
          </a:p>
          <a:p>
            <a:r>
              <a:rPr lang="en-US" sz="1200" b="0" i="0" u="none" strike="noStrike" kern="1200" baseline="0" dirty="0">
                <a:solidFill>
                  <a:schemeClr val="tx1"/>
                </a:solidFill>
                <a:latin typeface="+mn-lt"/>
                <a:ea typeface="+mn-ea"/>
                <a:cs typeface="+mn-cs"/>
              </a:rPr>
              <a:t>brands over TV, and use social media for news very differently from the wider population. They are also more cautious about</a:t>
            </a:r>
          </a:p>
          <a:p>
            <a:r>
              <a:rPr lang="en-US" sz="1200" b="0" i="0" u="none" strike="noStrike" kern="1200" baseline="0" dirty="0">
                <a:solidFill>
                  <a:schemeClr val="tx1"/>
                </a:solidFill>
                <a:latin typeface="+mn-lt"/>
                <a:ea typeface="+mn-ea"/>
                <a:cs typeface="+mn-cs"/>
              </a:rPr>
              <a:t>interventions by governments to deal with misinformation.</a:t>
            </a:r>
            <a:endParaRPr lang="en-US" dirty="0"/>
          </a:p>
        </p:txBody>
      </p:sp>
      <p:sp>
        <p:nvSpPr>
          <p:cNvPr id="4" name="Slide Number Placeholder 3"/>
          <p:cNvSpPr>
            <a:spLocks noGrp="1"/>
          </p:cNvSpPr>
          <p:nvPr>
            <p:ph type="sldNum" sz="quarter" idx="10"/>
          </p:nvPr>
        </p:nvSpPr>
        <p:spPr/>
        <p:txBody>
          <a:bodyPr/>
          <a:lstStyle/>
          <a:p>
            <a:fld id="{D52E027C-FE9C-4098-8044-2EB07E4327F1}" type="slidenum">
              <a:rPr lang="en-US" smtClean="0"/>
              <a:t>15</a:t>
            </a:fld>
            <a:endParaRPr lang="en-US"/>
          </a:p>
        </p:txBody>
      </p:sp>
    </p:spTree>
    <p:extLst>
      <p:ext uri="{BB962C8B-B14F-4D97-AF65-F5344CB8AC3E}">
        <p14:creationId xmlns:p14="http://schemas.microsoft.com/office/powerpoint/2010/main" val="1815149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2D25A-915A-4493-B63B-5A4A68B86D47}"/>
              </a:ext>
            </a:extLst>
          </p:cNvPr>
          <p:cNvSpPr>
            <a:spLocks noGrp="1"/>
          </p:cNvSpPr>
          <p:nvPr>
            <p:ph type="ctrTitle"/>
          </p:nvPr>
        </p:nvSpPr>
        <p:spPr>
          <a:xfrm>
            <a:off x="1524000" y="1122363"/>
            <a:ext cx="9144000" cy="2387600"/>
          </a:xfrm>
        </p:spPr>
        <p:txBody>
          <a:bodyPr anchor="b"/>
          <a:lstStyle>
            <a:lvl1pPr algn="ctr">
              <a:defRPr sz="6000" b="1">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AC455193-6846-45AF-8758-45FA48035BC7}"/>
              </a:ext>
            </a:extLst>
          </p:cNvPr>
          <p:cNvSpPr>
            <a:spLocks noGrp="1"/>
          </p:cNvSpPr>
          <p:nvPr>
            <p:ph type="subTitle" idx="1"/>
          </p:nvPr>
        </p:nvSpPr>
        <p:spPr>
          <a:xfrm>
            <a:off x="1524000" y="3602038"/>
            <a:ext cx="9144000" cy="1655762"/>
          </a:xfrm>
        </p:spPr>
        <p:txBody>
          <a:bodyPr/>
          <a:lstStyle>
            <a:lvl1pPr marL="0" indent="0" algn="ctr">
              <a:buNone/>
              <a:defRPr sz="2400">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656CCC5-0216-49A4-A10F-D46C8676703F}"/>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5" name="Footer Placeholder 4">
            <a:extLst>
              <a:ext uri="{FF2B5EF4-FFF2-40B4-BE49-F238E27FC236}">
                <a16:creationId xmlns:a16="http://schemas.microsoft.com/office/drawing/2014/main" id="{84EE684B-5FBA-4519-87AF-966402394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42BF9-148E-4445-9865-63C874435983}"/>
              </a:ext>
            </a:extLst>
          </p:cNvPr>
          <p:cNvSpPr>
            <a:spLocks noGrp="1"/>
          </p:cNvSpPr>
          <p:nvPr>
            <p:ph type="sldNum" sz="quarter" idx="12"/>
          </p:nvPr>
        </p:nvSpPr>
        <p:spPr/>
        <p:txBody>
          <a:bodyPr/>
          <a:lstStyle/>
          <a:p>
            <a:fld id="{429DCD59-7384-4EFC-9790-7953682F3BC5}" type="slidenum">
              <a:rPr lang="en-US" smtClean="0"/>
              <a:t>‹#›</a:t>
            </a:fld>
            <a:endParaRPr lang="en-US"/>
          </a:p>
        </p:txBody>
      </p:sp>
      <p:pic>
        <p:nvPicPr>
          <p:cNvPr id="10" name="Picture 9" descr="A close up of a logo&#10;&#10;Description generated with high confidence">
            <a:extLst>
              <a:ext uri="{FF2B5EF4-FFF2-40B4-BE49-F238E27FC236}">
                <a16:creationId xmlns:a16="http://schemas.microsoft.com/office/drawing/2014/main" id="{382ED28B-C7EF-4B83-83B0-16357F92B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34716" cy="541067"/>
          </a:xfrm>
          <a:prstGeom prst="rect">
            <a:avLst/>
          </a:prstGeom>
        </p:spPr>
      </p:pic>
    </p:spTree>
    <p:extLst>
      <p:ext uri="{BB962C8B-B14F-4D97-AF65-F5344CB8AC3E}">
        <p14:creationId xmlns:p14="http://schemas.microsoft.com/office/powerpoint/2010/main" val="404753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2712-1AB7-4170-86D6-10E64C8917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449944-8691-4FAC-B4D2-F27EB79BFF9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8EC2-9BE8-4A03-9A07-0924A16E59F6}"/>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5" name="Footer Placeholder 4">
            <a:extLst>
              <a:ext uri="{FF2B5EF4-FFF2-40B4-BE49-F238E27FC236}">
                <a16:creationId xmlns:a16="http://schemas.microsoft.com/office/drawing/2014/main" id="{E29B2C2F-1387-43BC-B899-F5AEF4346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0B26C-A5FB-48E6-AB28-F29EE6293C62}"/>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64375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27B229-F1FA-4547-B736-11F1F65093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85DDE1-6E7D-4700-B303-686C031657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27D45-5B6C-41F0-987B-72A791DCADFC}"/>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5" name="Footer Placeholder 4">
            <a:extLst>
              <a:ext uri="{FF2B5EF4-FFF2-40B4-BE49-F238E27FC236}">
                <a16:creationId xmlns:a16="http://schemas.microsoft.com/office/drawing/2014/main" id="{C164B657-2793-403E-89D7-AB65AB986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5D8-7E7A-4471-BE9F-7011A3CFF5F3}"/>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366270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B743-7FBE-4FBD-BA5A-7A5F60D8DC04}"/>
              </a:ext>
            </a:extLst>
          </p:cNvPr>
          <p:cNvSpPr>
            <a:spLocks noGrp="1"/>
          </p:cNvSpPr>
          <p:nvPr>
            <p:ph type="title"/>
          </p:nvPr>
        </p:nvSpPr>
        <p:spPr/>
        <p:txBody>
          <a:bodyPr/>
          <a:lstStyle>
            <a:lvl1pPr>
              <a:defRPr b="1">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C736FE4-8F8E-4556-B047-DD143A742334}"/>
              </a:ext>
            </a:extLst>
          </p:cNvPr>
          <p:cNvSpPr>
            <a:spLocks noGrp="1"/>
          </p:cNvSpPr>
          <p:nvPr>
            <p:ph idx="1"/>
          </p:nvPr>
        </p:nvSpPr>
        <p:spPr/>
        <p:txBody>
          <a:bodyPr/>
          <a:lstStyle>
            <a:lvl1pPr>
              <a:defRPr b="0">
                <a:latin typeface="Helvetica" panose="020B0604020202020204" pitchFamily="34" charset="0"/>
                <a:cs typeface="Helvetica" panose="020B0604020202020204" pitchFamily="34" charset="0"/>
              </a:defRPr>
            </a:lvl1pPr>
            <a:lvl2pPr>
              <a:defRPr b="0">
                <a:latin typeface="Helvetica" panose="020B0604020202020204" pitchFamily="34" charset="0"/>
                <a:cs typeface="Helvetica" panose="020B0604020202020204" pitchFamily="34" charset="0"/>
              </a:defRPr>
            </a:lvl2pPr>
            <a:lvl3pPr>
              <a:defRPr b="0">
                <a:latin typeface="Helvetica" panose="020B0604020202020204" pitchFamily="34" charset="0"/>
                <a:cs typeface="Helvetica" panose="020B0604020202020204" pitchFamily="34" charset="0"/>
              </a:defRPr>
            </a:lvl3pPr>
            <a:lvl4pPr>
              <a:defRPr b="0">
                <a:latin typeface="Helvetica" panose="020B0604020202020204" pitchFamily="34" charset="0"/>
                <a:cs typeface="Helvetica" panose="020B0604020202020204" pitchFamily="34" charset="0"/>
              </a:defRPr>
            </a:lvl4pPr>
            <a:lvl5pPr>
              <a:defRPr b="0">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D9B12A-92FD-4D7B-9BB0-5B199B3E33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8F60E2D-97A5-45EB-94AF-DE9949CC99AD}"/>
              </a:ext>
            </a:extLst>
          </p:cNvPr>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43176495-5A0B-4DA2-AFE4-FE65217FDAE5}"/>
              </a:ext>
            </a:extLst>
          </p:cNvPr>
          <p:cNvSpPr txBox="1"/>
          <p:nvPr userDrawn="1"/>
        </p:nvSpPr>
        <p:spPr>
          <a:xfrm>
            <a:off x="8518967" y="6398309"/>
            <a:ext cx="291624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#DNR2018  @</a:t>
            </a:r>
            <a:r>
              <a:rPr lang="fi-FI" dirty="0" err="1"/>
              <a:t>noorapinjamaa</a:t>
            </a:r>
            <a:endParaRPr lang="en-US" dirty="0"/>
          </a:p>
          <a:p>
            <a:endParaRPr lang="en-US" dirty="0"/>
          </a:p>
        </p:txBody>
      </p:sp>
    </p:spTree>
    <p:extLst>
      <p:ext uri="{BB962C8B-B14F-4D97-AF65-F5344CB8AC3E}">
        <p14:creationId xmlns:p14="http://schemas.microsoft.com/office/powerpoint/2010/main" val="218069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A2C4-A803-4DED-9E15-BC9561152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D51865-CDE7-47A7-8795-304A2227C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371A6E-CC36-4C87-8E08-B6290B751F07}"/>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5" name="Footer Placeholder 4">
            <a:extLst>
              <a:ext uri="{FF2B5EF4-FFF2-40B4-BE49-F238E27FC236}">
                <a16:creationId xmlns:a16="http://schemas.microsoft.com/office/drawing/2014/main" id="{AE0DC6F1-25BD-4237-A0BB-D21F5A0D8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D17C5-DEDD-4AC6-8CD9-67D4AF51E5D8}"/>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395013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60AF-CF5E-43AB-8977-C9E61EEA8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C655C-3172-4493-A2E1-04A0B07361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DA485-85E3-4F76-9E8B-7B618D426C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2A4DCD-BE2C-4A90-B553-A6B1A62F8A10}"/>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6" name="Footer Placeholder 5">
            <a:extLst>
              <a:ext uri="{FF2B5EF4-FFF2-40B4-BE49-F238E27FC236}">
                <a16:creationId xmlns:a16="http://schemas.microsoft.com/office/drawing/2014/main" id="{CE25E5B8-8CC1-48E1-8EBD-C4407835E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85B44-7103-4FB1-AD83-377F80FF8661}"/>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40691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30D5-4529-4DA0-8F4F-D3CF177825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40D9B8-D316-4E47-A8BB-D7181374C9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80D23B-5770-4F8D-B8B5-6DC34F93B9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CAB2D3-E2ED-48E6-B984-F7636680D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488871-DAA0-448D-99A8-2C949C44A78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E264CE-54B0-41CF-93D0-1BC3FCD3C1AA}"/>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8" name="Footer Placeholder 7">
            <a:extLst>
              <a:ext uri="{FF2B5EF4-FFF2-40B4-BE49-F238E27FC236}">
                <a16:creationId xmlns:a16="http://schemas.microsoft.com/office/drawing/2014/main" id="{D052D172-620F-42C4-8F20-28B69928D3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DE30CD-A6D5-43A4-8D8D-5AE0F73F8D68}"/>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145792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6B93-7AAD-4293-9748-B419401035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BE2D17-9E2A-4704-9F61-B05D47336874}"/>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4" name="Footer Placeholder 3">
            <a:extLst>
              <a:ext uri="{FF2B5EF4-FFF2-40B4-BE49-F238E27FC236}">
                <a16:creationId xmlns:a16="http://schemas.microsoft.com/office/drawing/2014/main" id="{1294D33F-4030-4D3E-B6F5-2A04541DC1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D7CD5D-6AC2-4D15-9A1C-0376984A05B8}"/>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3808660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FA0D86-43E9-4058-9EDA-E19326076481}"/>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3" name="Footer Placeholder 2">
            <a:extLst>
              <a:ext uri="{FF2B5EF4-FFF2-40B4-BE49-F238E27FC236}">
                <a16:creationId xmlns:a16="http://schemas.microsoft.com/office/drawing/2014/main" id="{2643C57F-B989-4CC0-A1C7-7B6303F837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E8B7D7-9B2A-45F7-A890-EC2859E5842C}"/>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186904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8F19-8FA0-4E74-B775-3E258605A8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553953-75CD-4FE9-BC01-DA20968207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28825D-9663-48E8-A3D1-DAC2CA7E9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000BF9-F39B-4C64-B5BC-8C95DD6FD30A}"/>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6" name="Footer Placeholder 5">
            <a:extLst>
              <a:ext uri="{FF2B5EF4-FFF2-40B4-BE49-F238E27FC236}">
                <a16:creationId xmlns:a16="http://schemas.microsoft.com/office/drawing/2014/main" id="{018739A2-BEAE-4671-8F53-7703FCDC1D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95563-787D-4AB6-AF8B-A5F97A1399E9}"/>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2200625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6DDC4-6BCE-48A2-9DCD-EC4F387EF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5C42FB-16BF-4AC2-9A1E-40403CAA75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BA391A-FC98-4F6A-8230-6BC24C51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E4B49E-E1C0-439E-A694-EC6B032C5F62}"/>
              </a:ext>
            </a:extLst>
          </p:cNvPr>
          <p:cNvSpPr>
            <a:spLocks noGrp="1"/>
          </p:cNvSpPr>
          <p:nvPr>
            <p:ph type="dt" sz="half" idx="10"/>
          </p:nvPr>
        </p:nvSpPr>
        <p:spPr/>
        <p:txBody>
          <a:bodyPr/>
          <a:lstStyle/>
          <a:p>
            <a:fld id="{3312F663-432E-4A7C-976D-CB76DF06F4C3}" type="datetimeFigureOut">
              <a:rPr lang="en-US" smtClean="0"/>
              <a:t>6/14/2018</a:t>
            </a:fld>
            <a:endParaRPr lang="en-US"/>
          </a:p>
        </p:txBody>
      </p:sp>
      <p:sp>
        <p:nvSpPr>
          <p:cNvPr id="6" name="Footer Placeholder 5">
            <a:extLst>
              <a:ext uri="{FF2B5EF4-FFF2-40B4-BE49-F238E27FC236}">
                <a16:creationId xmlns:a16="http://schemas.microsoft.com/office/drawing/2014/main" id="{60811D7D-4A79-4011-BCA3-FCF322FEA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A3EC6-6117-43E6-B68B-D93B8102CF87}"/>
              </a:ext>
            </a:extLst>
          </p:cNvPr>
          <p:cNvSpPr>
            <a:spLocks noGrp="1"/>
          </p:cNvSpPr>
          <p:nvPr>
            <p:ph type="sldNum" sz="quarter" idx="12"/>
          </p:nvPr>
        </p:nvSpPr>
        <p:spPr/>
        <p:txBody>
          <a:bodyPr/>
          <a:lstStyle/>
          <a:p>
            <a:fld id="{429DCD59-7384-4EFC-9790-7953682F3BC5}" type="slidenum">
              <a:rPr lang="en-US" smtClean="0"/>
              <a:t>‹#›</a:t>
            </a:fld>
            <a:endParaRPr lang="en-US"/>
          </a:p>
        </p:txBody>
      </p:sp>
    </p:spTree>
    <p:extLst>
      <p:ext uri="{BB962C8B-B14F-4D97-AF65-F5344CB8AC3E}">
        <p14:creationId xmlns:p14="http://schemas.microsoft.com/office/powerpoint/2010/main" val="400791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22FF1-323E-4FB4-8E88-B31E5F6376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55318-EBD9-4830-885E-F48C126E4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1A996-FC76-4AF9-854F-3BAB77669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2F663-432E-4A7C-976D-CB76DF06F4C3}" type="datetimeFigureOut">
              <a:rPr lang="en-US" smtClean="0"/>
              <a:t>6/14/2018</a:t>
            </a:fld>
            <a:endParaRPr lang="en-US"/>
          </a:p>
        </p:txBody>
      </p:sp>
      <p:sp>
        <p:nvSpPr>
          <p:cNvPr id="5" name="Footer Placeholder 4">
            <a:extLst>
              <a:ext uri="{FF2B5EF4-FFF2-40B4-BE49-F238E27FC236}">
                <a16:creationId xmlns:a16="http://schemas.microsoft.com/office/drawing/2014/main" id="{98FA47D4-F2DB-4371-A2AE-DF5D473FD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2B5737-2B4B-4CD4-BE82-E7EF7F11B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fi-FI">
                <a:solidFill>
                  <a:prstClr val="black">
                    <a:tint val="75000"/>
                  </a:prstClr>
                </a:solidFill>
              </a:rPr>
              <a:t>#DNR2018  @noorapinjamaa</a:t>
            </a:r>
            <a:endParaRPr lang="en-US" dirty="0">
              <a:solidFill>
                <a:prstClr val="black">
                  <a:tint val="75000"/>
                </a:prstClr>
              </a:solidFill>
            </a:endParaRPr>
          </a:p>
        </p:txBody>
      </p:sp>
      <p:pic>
        <p:nvPicPr>
          <p:cNvPr id="7" name="Picture 6" descr="A close up of a logo&#10;&#10;Description generated with high confidence">
            <a:extLst>
              <a:ext uri="{FF2B5EF4-FFF2-40B4-BE49-F238E27FC236}">
                <a16:creationId xmlns:a16="http://schemas.microsoft.com/office/drawing/2014/main" id="{3375DA0B-3EB3-41A4-9CB0-3CAF7CA64A2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2034716" cy="541067"/>
          </a:xfrm>
          <a:prstGeom prst="rect">
            <a:avLst/>
          </a:prstGeom>
        </p:spPr>
      </p:pic>
    </p:spTree>
    <p:extLst>
      <p:ext uri="{BB962C8B-B14F-4D97-AF65-F5344CB8AC3E}">
        <p14:creationId xmlns:p14="http://schemas.microsoft.com/office/powerpoint/2010/main" val="252350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8219C-40FD-4CEA-897F-8ECAF7F8AEF1}"/>
              </a:ext>
            </a:extLst>
          </p:cNvPr>
          <p:cNvSpPr>
            <a:spLocks noGrp="1"/>
          </p:cNvSpPr>
          <p:nvPr>
            <p:ph type="ctrTitle"/>
          </p:nvPr>
        </p:nvSpPr>
        <p:spPr>
          <a:xfrm>
            <a:off x="1524000" y="2235200"/>
            <a:ext cx="9144000" cy="2387600"/>
          </a:xfrm>
        </p:spPr>
        <p:txBody>
          <a:bodyPr/>
          <a:lstStyle/>
          <a:p>
            <a:r>
              <a:rPr lang="fi-FI" dirty="0"/>
              <a:t>Reuters Institute Digital News Report 2018</a:t>
            </a:r>
            <a:endParaRPr lang="en-US" dirty="0"/>
          </a:p>
        </p:txBody>
      </p:sp>
    </p:spTree>
    <p:extLst>
      <p:ext uri="{BB962C8B-B14F-4D97-AF65-F5344CB8AC3E}">
        <p14:creationId xmlns:p14="http://schemas.microsoft.com/office/powerpoint/2010/main" val="3341088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5732" y="257175"/>
            <a:ext cx="3677358" cy="1325563"/>
          </a:xfrm>
        </p:spPr>
        <p:txBody>
          <a:bodyPr>
            <a:normAutofit fontScale="90000"/>
          </a:bodyPr>
          <a:lstStyle/>
          <a:p>
            <a:r>
              <a:rPr lang="fi-FI" dirty="0"/>
              <a:t>Suosituimmat tavat löytää uutisia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7589" y="0"/>
            <a:ext cx="5719396" cy="6725170"/>
          </a:xfrm>
          <a:prstGeom prst="rect">
            <a:avLst/>
          </a:prstGeom>
        </p:spPr>
      </p:pic>
    </p:spTree>
    <p:extLst>
      <p:ext uri="{BB962C8B-B14F-4D97-AF65-F5344CB8AC3E}">
        <p14:creationId xmlns:p14="http://schemas.microsoft.com/office/powerpoint/2010/main" val="4122371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BC3E-A85D-4259-8377-53FED46072AD}"/>
              </a:ext>
            </a:extLst>
          </p:cNvPr>
          <p:cNvSpPr>
            <a:spLocks noGrp="1"/>
          </p:cNvSpPr>
          <p:nvPr>
            <p:ph type="title"/>
          </p:nvPr>
        </p:nvSpPr>
        <p:spPr>
          <a:xfrm>
            <a:off x="838200" y="2404666"/>
            <a:ext cx="10591800" cy="2048669"/>
          </a:xfrm>
        </p:spPr>
        <p:txBody>
          <a:bodyPr>
            <a:normAutofit/>
          </a:bodyPr>
          <a:lstStyle/>
          <a:p>
            <a:pPr algn="ctr"/>
            <a:r>
              <a:rPr lang="fi-FI" sz="5600" dirty="0"/>
              <a:t>ÄÄNI JA ÄÄNIOHJAUS </a:t>
            </a:r>
            <a:endParaRPr lang="en-US" sz="5600" dirty="0"/>
          </a:p>
        </p:txBody>
      </p:sp>
    </p:spTree>
    <p:extLst>
      <p:ext uri="{BB962C8B-B14F-4D97-AF65-F5344CB8AC3E}">
        <p14:creationId xmlns:p14="http://schemas.microsoft.com/office/powerpoint/2010/main" val="394565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87E6F06-FC13-419F-816A-987D7D22D521}"/>
              </a:ext>
            </a:extLst>
          </p:cNvPr>
          <p:cNvSpPr>
            <a:spLocks noGrp="1"/>
          </p:cNvSpPr>
          <p:nvPr>
            <p:ph type="title"/>
          </p:nvPr>
        </p:nvSpPr>
        <p:spPr>
          <a:xfrm>
            <a:off x="838200" y="365125"/>
            <a:ext cx="10515600" cy="1325563"/>
          </a:xfrm>
        </p:spPr>
        <p:txBody>
          <a:bodyPr/>
          <a:lstStyle/>
          <a:p>
            <a:r>
              <a:rPr lang="fi-FI" dirty="0"/>
              <a:t>Ääniohjattavien kaiuttimien suosio kasvussa</a:t>
            </a:r>
            <a:endParaRPr lang="en-US" dirty="0"/>
          </a:p>
        </p:txBody>
      </p:sp>
      <p:graphicFrame>
        <p:nvGraphicFramePr>
          <p:cNvPr id="6" name="Chart 5">
            <a:extLst>
              <a:ext uri="{FF2B5EF4-FFF2-40B4-BE49-F238E27FC236}">
                <a16:creationId xmlns:a16="http://schemas.microsoft.com/office/drawing/2014/main" id="{15C9061A-12C1-433B-A668-D2BFD9F11C96}"/>
              </a:ext>
            </a:extLst>
          </p:cNvPr>
          <p:cNvGraphicFramePr/>
          <p:nvPr>
            <p:extLst>
              <p:ext uri="{D42A27DB-BD31-4B8C-83A1-F6EECF244321}">
                <p14:modId xmlns:p14="http://schemas.microsoft.com/office/powerpoint/2010/main" val="3994925496"/>
              </p:ext>
            </p:extLst>
          </p:nvPr>
        </p:nvGraphicFramePr>
        <p:xfrm>
          <a:off x="738869" y="1885388"/>
          <a:ext cx="3670300" cy="3928533"/>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E7342D87-3B1F-49F4-A824-5207A2D8E6A4}"/>
              </a:ext>
            </a:extLst>
          </p:cNvPr>
          <p:cNvPicPr>
            <a:picLocks noChangeAspect="1"/>
          </p:cNvPicPr>
          <p:nvPr/>
        </p:nvPicPr>
        <p:blipFill>
          <a:blip r:embed="rId4"/>
          <a:stretch>
            <a:fillRect/>
          </a:stretch>
        </p:blipFill>
        <p:spPr>
          <a:xfrm>
            <a:off x="5424641" y="1477817"/>
            <a:ext cx="5888590" cy="3928532"/>
          </a:xfrm>
          <a:prstGeom prst="rect">
            <a:avLst/>
          </a:prstGeom>
        </p:spPr>
      </p:pic>
    </p:spTree>
    <p:extLst>
      <p:ext uri="{BB962C8B-B14F-4D97-AF65-F5344CB8AC3E}">
        <p14:creationId xmlns:p14="http://schemas.microsoft.com/office/powerpoint/2010/main" val="100330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BCF6A-081F-4867-8DCD-39CCB454DD0F}"/>
              </a:ext>
            </a:extLst>
          </p:cNvPr>
          <p:cNvSpPr>
            <a:spLocks noGrp="1"/>
          </p:cNvSpPr>
          <p:nvPr>
            <p:ph type="title"/>
          </p:nvPr>
        </p:nvSpPr>
        <p:spPr>
          <a:xfrm>
            <a:off x="368643" y="365125"/>
            <a:ext cx="10515600" cy="1325563"/>
          </a:xfrm>
        </p:spPr>
        <p:txBody>
          <a:bodyPr/>
          <a:lstStyle/>
          <a:p>
            <a:r>
              <a:rPr lang="fi-FI" dirty="0"/>
              <a:t>Ääniohjattavien kaiuttimien käyttö</a:t>
            </a:r>
            <a:endParaRPr lang="en-US" dirty="0"/>
          </a:p>
        </p:txBody>
      </p:sp>
      <p:graphicFrame>
        <p:nvGraphicFramePr>
          <p:cNvPr id="7" name="Chart 6">
            <a:extLst>
              <a:ext uri="{FF2B5EF4-FFF2-40B4-BE49-F238E27FC236}">
                <a16:creationId xmlns:a16="http://schemas.microsoft.com/office/drawing/2014/main" id="{75C2F3D9-92F4-418D-8D28-F39FF1B4F546}"/>
              </a:ext>
            </a:extLst>
          </p:cNvPr>
          <p:cNvGraphicFramePr/>
          <p:nvPr>
            <p:extLst>
              <p:ext uri="{D42A27DB-BD31-4B8C-83A1-F6EECF244321}">
                <p14:modId xmlns:p14="http://schemas.microsoft.com/office/powerpoint/2010/main" val="477061263"/>
              </p:ext>
            </p:extLst>
          </p:nvPr>
        </p:nvGraphicFramePr>
        <p:xfrm>
          <a:off x="1962151" y="1514475"/>
          <a:ext cx="8267699" cy="497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329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BC3E-A85D-4259-8377-53FED46072AD}"/>
              </a:ext>
            </a:extLst>
          </p:cNvPr>
          <p:cNvSpPr>
            <a:spLocks noGrp="1"/>
          </p:cNvSpPr>
          <p:nvPr>
            <p:ph type="title"/>
          </p:nvPr>
        </p:nvSpPr>
        <p:spPr>
          <a:xfrm>
            <a:off x="838200" y="2404666"/>
            <a:ext cx="10591800" cy="2048669"/>
          </a:xfrm>
        </p:spPr>
        <p:txBody>
          <a:bodyPr>
            <a:normAutofit/>
          </a:bodyPr>
          <a:lstStyle/>
          <a:p>
            <a:pPr algn="ctr"/>
            <a:r>
              <a:rPr lang="fi-FI" sz="5600" dirty="0"/>
              <a:t>MEDIALUKUTAITO</a:t>
            </a:r>
            <a:endParaRPr lang="en-US" sz="5600" dirty="0"/>
          </a:p>
        </p:txBody>
      </p:sp>
    </p:spTree>
    <p:extLst>
      <p:ext uri="{BB962C8B-B14F-4D97-AF65-F5344CB8AC3E}">
        <p14:creationId xmlns:p14="http://schemas.microsoft.com/office/powerpoint/2010/main" val="1202366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F58E-3B0A-4335-99F9-4D02CB76D2C2}"/>
              </a:ext>
            </a:extLst>
          </p:cNvPr>
          <p:cNvSpPr>
            <a:spLocks noGrp="1"/>
          </p:cNvSpPr>
          <p:nvPr>
            <p:ph type="title"/>
          </p:nvPr>
        </p:nvSpPr>
        <p:spPr>
          <a:xfrm>
            <a:off x="838200" y="365125"/>
            <a:ext cx="10515600" cy="1325563"/>
          </a:xfrm>
        </p:spPr>
        <p:txBody>
          <a:bodyPr/>
          <a:lstStyle/>
          <a:p>
            <a:r>
              <a:rPr lang="fi-FI" dirty="0"/>
              <a:t>Medialukutaito – tutkimuksen kehittämä asteikko</a:t>
            </a:r>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F2829C44-F0CA-4104-955B-5132C343E49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184" r="-929"/>
          <a:stretch/>
        </p:blipFill>
        <p:spPr>
          <a:xfrm>
            <a:off x="3355822" y="1690688"/>
            <a:ext cx="5480356" cy="3933209"/>
          </a:xfrm>
        </p:spPr>
      </p:pic>
    </p:spTree>
    <p:extLst>
      <p:ext uri="{BB962C8B-B14F-4D97-AF65-F5344CB8AC3E}">
        <p14:creationId xmlns:p14="http://schemas.microsoft.com/office/powerpoint/2010/main" val="331392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78CB-49E5-4F18-BF14-E5B4E25664DC}"/>
              </a:ext>
            </a:extLst>
          </p:cNvPr>
          <p:cNvSpPr>
            <a:spLocks noGrp="1"/>
          </p:cNvSpPr>
          <p:nvPr>
            <p:ph type="title"/>
          </p:nvPr>
        </p:nvSpPr>
        <p:spPr>
          <a:xfrm>
            <a:off x="838200" y="365125"/>
            <a:ext cx="10515600" cy="1325563"/>
          </a:xfrm>
        </p:spPr>
        <p:txBody>
          <a:bodyPr/>
          <a:lstStyle/>
          <a:p>
            <a:r>
              <a:rPr lang="fi-FI" dirty="0"/>
              <a:t>Parhaan medialukutaidon omaavat lukevat eniten sanomalehtiä</a:t>
            </a:r>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EE783BAE-9550-4915-8604-C134FE7D2F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69741" y="1838314"/>
            <a:ext cx="6252519" cy="3820077"/>
          </a:xfrm>
        </p:spPr>
      </p:pic>
    </p:spTree>
    <p:extLst>
      <p:ext uri="{BB962C8B-B14F-4D97-AF65-F5344CB8AC3E}">
        <p14:creationId xmlns:p14="http://schemas.microsoft.com/office/powerpoint/2010/main" val="3497680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FAB83-CA24-4568-A910-E4E274767DA0}"/>
              </a:ext>
            </a:extLst>
          </p:cNvPr>
          <p:cNvSpPr>
            <a:spLocks noGrp="1"/>
          </p:cNvSpPr>
          <p:nvPr>
            <p:ph type="title"/>
          </p:nvPr>
        </p:nvSpPr>
        <p:spPr>
          <a:xfrm>
            <a:off x="838200" y="365125"/>
            <a:ext cx="10515600" cy="1325563"/>
          </a:xfrm>
        </p:spPr>
        <p:txBody>
          <a:bodyPr/>
          <a:lstStyle/>
          <a:p>
            <a:r>
              <a:rPr lang="fi-FI" dirty="0"/>
              <a:t>Merkittävät tekijät uutisia klikattaessa somessa – medialukutaidon mukaan</a:t>
            </a:r>
            <a:endParaRPr lang="en-US" dirty="0"/>
          </a:p>
        </p:txBody>
      </p:sp>
      <p:pic>
        <p:nvPicPr>
          <p:cNvPr id="5" name="Content Placeholder 4" descr="A screenshot of a cell phone&#10;&#10;Description generated with very high confidence">
            <a:extLst>
              <a:ext uri="{FF2B5EF4-FFF2-40B4-BE49-F238E27FC236}">
                <a16:creationId xmlns:a16="http://schemas.microsoft.com/office/drawing/2014/main" id="{13CE3415-B407-4190-995A-78C1483010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2851" y="1711987"/>
            <a:ext cx="8166298" cy="3833489"/>
          </a:xfrm>
        </p:spPr>
      </p:pic>
    </p:spTree>
    <p:extLst>
      <p:ext uri="{BB962C8B-B14F-4D97-AF65-F5344CB8AC3E}">
        <p14:creationId xmlns:p14="http://schemas.microsoft.com/office/powerpoint/2010/main" val="112937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BC3E-A85D-4259-8377-53FED46072AD}"/>
              </a:ext>
            </a:extLst>
          </p:cNvPr>
          <p:cNvSpPr>
            <a:spLocks noGrp="1"/>
          </p:cNvSpPr>
          <p:nvPr>
            <p:ph type="title"/>
          </p:nvPr>
        </p:nvSpPr>
        <p:spPr>
          <a:xfrm>
            <a:off x="838200" y="2404666"/>
            <a:ext cx="10591800" cy="2048669"/>
          </a:xfrm>
        </p:spPr>
        <p:txBody>
          <a:bodyPr>
            <a:normAutofit/>
          </a:bodyPr>
          <a:lstStyle/>
          <a:p>
            <a:pPr algn="ctr"/>
            <a:r>
              <a:rPr lang="fi-FI" sz="5600" dirty="0"/>
              <a:t>Kiitos!</a:t>
            </a:r>
            <a:endParaRPr lang="en-US" sz="5600" dirty="0"/>
          </a:p>
        </p:txBody>
      </p:sp>
    </p:spTree>
    <p:extLst>
      <p:ext uri="{BB962C8B-B14F-4D97-AF65-F5344CB8AC3E}">
        <p14:creationId xmlns:p14="http://schemas.microsoft.com/office/powerpoint/2010/main" val="135315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AFB0-236F-4C4A-B841-7FDD7967498C}"/>
              </a:ext>
            </a:extLst>
          </p:cNvPr>
          <p:cNvSpPr>
            <a:spLocks noGrp="1"/>
          </p:cNvSpPr>
          <p:nvPr>
            <p:ph type="title"/>
          </p:nvPr>
        </p:nvSpPr>
        <p:spPr>
          <a:xfrm>
            <a:off x="2021305" y="71437"/>
            <a:ext cx="8915399" cy="1325563"/>
          </a:xfrm>
        </p:spPr>
        <p:txBody>
          <a:bodyPr/>
          <a:lstStyle/>
          <a:p>
            <a:r>
              <a:rPr lang="fi-FI" dirty="0"/>
              <a:t>Reuters Institute Digital News Report - Ohjelma</a:t>
            </a:r>
            <a:endParaRPr lang="en-US" dirty="0"/>
          </a:p>
        </p:txBody>
      </p:sp>
      <p:graphicFrame>
        <p:nvGraphicFramePr>
          <p:cNvPr id="6" name="Content Placeholder 5">
            <a:extLst>
              <a:ext uri="{FF2B5EF4-FFF2-40B4-BE49-F238E27FC236}">
                <a16:creationId xmlns:a16="http://schemas.microsoft.com/office/drawing/2014/main" id="{E46693C6-5037-4245-9741-50A154B38A69}"/>
              </a:ext>
            </a:extLst>
          </p:cNvPr>
          <p:cNvGraphicFramePr>
            <a:graphicFrameLocks noGrp="1"/>
          </p:cNvGraphicFramePr>
          <p:nvPr>
            <p:ph idx="1"/>
            <p:extLst>
              <p:ext uri="{D42A27DB-BD31-4B8C-83A1-F6EECF244321}">
                <p14:modId xmlns:p14="http://schemas.microsoft.com/office/powerpoint/2010/main" val="2718290510"/>
              </p:ext>
            </p:extLst>
          </p:nvPr>
        </p:nvGraphicFramePr>
        <p:xfrm>
          <a:off x="2021304" y="1397000"/>
          <a:ext cx="8915400" cy="5007285"/>
        </p:xfrm>
        <a:graphic>
          <a:graphicData uri="http://schemas.openxmlformats.org/drawingml/2006/table">
            <a:tbl>
              <a:tblPr firstRow="1" firstCol="1" bandRow="1">
                <a:tableStyleId>{0505E3EF-67EA-436B-97B2-0124C06EBD24}</a:tableStyleId>
              </a:tblPr>
              <a:tblGrid>
                <a:gridCol w="925237">
                  <a:extLst>
                    <a:ext uri="{9D8B030D-6E8A-4147-A177-3AD203B41FA5}">
                      <a16:colId xmlns:a16="http://schemas.microsoft.com/office/drawing/2014/main" val="4062539795"/>
                    </a:ext>
                  </a:extLst>
                </a:gridCol>
                <a:gridCol w="7990163">
                  <a:extLst>
                    <a:ext uri="{9D8B030D-6E8A-4147-A177-3AD203B41FA5}">
                      <a16:colId xmlns:a16="http://schemas.microsoft.com/office/drawing/2014/main" val="1407898556"/>
                    </a:ext>
                  </a:extLst>
                </a:gridCol>
              </a:tblGrid>
              <a:tr h="688996">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08.30 </a:t>
                      </a:r>
                      <a:br>
                        <a:rPr lang="fi-FI" sz="1900" dirty="0">
                          <a:effectLst/>
                          <a:latin typeface="Helvetica" panose="020B0604020202020204" pitchFamily="34" charset="0"/>
                          <a:cs typeface="Helvetica" panose="020B0604020202020204" pitchFamily="34" charset="0"/>
                        </a:rPr>
                      </a:b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b="0" dirty="0">
                          <a:effectLst/>
                          <a:latin typeface="Helvetica" panose="020B0604020202020204" pitchFamily="34" charset="0"/>
                          <a:cs typeface="Helvetica" panose="020B0604020202020204" pitchFamily="34" charset="0"/>
                        </a:rPr>
                        <a:t>Ilmoittautuminen ja aamupala</a:t>
                      </a:r>
                      <a:br>
                        <a:rPr lang="fi-FI" sz="1900" dirty="0">
                          <a:effectLst/>
                          <a:latin typeface="Helvetica" panose="020B0604020202020204" pitchFamily="34" charset="0"/>
                          <a:cs typeface="Helvetica" panose="020B0604020202020204" pitchFamily="34" charset="0"/>
                        </a:rPr>
                      </a:b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1037191460"/>
                  </a:ext>
                </a:extLst>
              </a:tr>
              <a:tr h="1028754">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09.00</a:t>
                      </a:r>
                      <a:br>
                        <a:rPr lang="fi-FI" sz="1900">
                          <a:effectLst/>
                          <a:latin typeface="Helvetica" panose="020B0604020202020204" pitchFamily="34" charset="0"/>
                          <a:cs typeface="Helvetica" panose="020B0604020202020204" pitchFamily="34" charset="0"/>
                        </a:rPr>
                      </a:b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Tilaisuuden avaus</a:t>
                      </a: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Noora Pinjamaa, johtaja, Viestintäalan tutkimussäätiö</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2555188632"/>
                  </a:ext>
                </a:extLst>
              </a:tr>
              <a:tr h="1159768">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a:effectLst/>
                          <a:latin typeface="Helvetica" panose="020B0604020202020204" pitchFamily="34" charset="0"/>
                          <a:cs typeface="Helvetica" panose="020B0604020202020204" pitchFamily="34" charset="0"/>
                        </a:rPr>
                        <a:t>9.15</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b="1" dirty="0">
                          <a:effectLst/>
                          <a:latin typeface="Helvetica" panose="020B0604020202020204" pitchFamily="34" charset="0"/>
                          <a:cs typeface="Helvetica" panose="020B0604020202020204" pitchFamily="34" charset="0"/>
                        </a:rPr>
                        <a:t>Suomen maaraportin esittely</a:t>
                      </a:r>
                    </a:p>
                    <a:p>
                      <a:pPr marL="0" marR="0" lvl="0" indent="0" algn="ctr" defTabSz="914400" rtl="0" eaLnBrk="1" fontAlgn="auto" latinLnBrk="0" hangingPunct="1">
                        <a:lnSpc>
                          <a:spcPct val="107000"/>
                        </a:lnSpc>
                        <a:spcBef>
                          <a:spcPts val="0"/>
                        </a:spcBef>
                        <a:spcAft>
                          <a:spcPts val="0"/>
                        </a:spcAft>
                        <a:buClrTx/>
                        <a:buSzTx/>
                        <a:buFontTx/>
                        <a:buNone/>
                        <a:tabLst/>
                        <a:defRPr/>
                      </a:pPr>
                      <a:r>
                        <a:rPr lang="fi-FI" sz="1900" dirty="0">
                          <a:effectLst/>
                          <a:latin typeface="Helvetica" panose="020B0604020202020204" pitchFamily="34" charset="0"/>
                          <a:cs typeface="Helvetica" panose="020B0604020202020204" pitchFamily="34" charset="0"/>
                        </a:rPr>
                        <a:t>Esa Reunanen, yliopistotutkija, Tampereen yliopisto</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07000"/>
                        </a:lnSpc>
                        <a:spcAft>
                          <a:spcPts val="0"/>
                        </a:spcAft>
                      </a:pP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445059216"/>
                  </a:ext>
                </a:extLst>
              </a:tr>
              <a:tr h="1028754">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10.00 </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Keskustelua, kysymyksiä</a:t>
                      </a:r>
                      <a:br>
                        <a:rPr lang="fi-FI" sz="1900" dirty="0">
                          <a:effectLst/>
                          <a:latin typeface="Helvetica" panose="020B0604020202020204" pitchFamily="34" charset="0"/>
                          <a:cs typeface="Helvetica" panose="020B0604020202020204" pitchFamily="34" charset="0"/>
                        </a:rPr>
                      </a:b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1189841900"/>
                  </a:ext>
                </a:extLst>
              </a:tr>
              <a:tr h="1028754">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10.30</a:t>
                      </a:r>
                      <a:br>
                        <a:rPr lang="fi-FI" sz="1900">
                          <a:effectLst/>
                          <a:latin typeface="Helvetica" panose="020B0604020202020204" pitchFamily="34" charset="0"/>
                          <a:cs typeface="Helvetica" panose="020B0604020202020204" pitchFamily="34" charset="0"/>
                        </a:rPr>
                      </a:b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Tilaisuuden päätös</a:t>
                      </a: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Noora Pinjamaa, johtaja, Viestintäalan tutkimussäätiö</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2541003066"/>
                  </a:ext>
                </a:extLst>
              </a:tr>
            </a:tbl>
          </a:graphicData>
        </a:graphic>
      </p:graphicFrame>
    </p:spTree>
    <p:extLst>
      <p:ext uri="{BB962C8B-B14F-4D97-AF65-F5344CB8AC3E}">
        <p14:creationId xmlns:p14="http://schemas.microsoft.com/office/powerpoint/2010/main" val="2907004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69514" y="543054"/>
            <a:ext cx="6511146" cy="1714500"/>
          </a:xfrm>
        </p:spPr>
        <p:txBody>
          <a:bodyPr/>
          <a:lstStyle/>
          <a:p>
            <a:r>
              <a:rPr lang="fi-FI" dirty="0"/>
              <a:t>Reuters Institute Digital News Report 2018</a:t>
            </a:r>
          </a:p>
        </p:txBody>
      </p:sp>
      <p:sp>
        <p:nvSpPr>
          <p:cNvPr id="3" name="Sisällön paikkamerkki 2"/>
          <p:cNvSpPr>
            <a:spLocks noGrp="1"/>
          </p:cNvSpPr>
          <p:nvPr>
            <p:ph idx="1"/>
          </p:nvPr>
        </p:nvSpPr>
        <p:spPr>
          <a:xfrm>
            <a:off x="3817622" y="2213865"/>
            <a:ext cx="5971965" cy="4034535"/>
          </a:xfrm>
        </p:spPr>
        <p:txBody>
          <a:bodyPr/>
          <a:lstStyle/>
          <a:p>
            <a:pPr>
              <a:spcBef>
                <a:spcPts val="1266"/>
              </a:spcBef>
            </a:pPr>
            <a:r>
              <a:rPr lang="fi-FI" dirty="0"/>
              <a:t>Kyselytutkimus, joka tehtiin nyt viidennen kerran. </a:t>
            </a:r>
          </a:p>
          <a:p>
            <a:pPr>
              <a:spcBef>
                <a:spcPts val="1266"/>
              </a:spcBef>
            </a:pPr>
            <a:r>
              <a:rPr lang="fi-FI" dirty="0"/>
              <a:t>Tutkimuksessa selvitetään uutisten käyttöä erityisesti verkkomediassa.</a:t>
            </a:r>
          </a:p>
          <a:p>
            <a:pPr>
              <a:spcBef>
                <a:spcPts val="1266"/>
              </a:spcBef>
            </a:pPr>
            <a:r>
              <a:rPr lang="fi-FI" dirty="0"/>
              <a:t>Mukana 37 maata, mukaan lukien kaikki pohjoismaat. </a:t>
            </a:r>
          </a:p>
        </p:txBody>
      </p:sp>
    </p:spTree>
    <p:extLst>
      <p:ext uri="{BB962C8B-B14F-4D97-AF65-F5344CB8AC3E}">
        <p14:creationId xmlns:p14="http://schemas.microsoft.com/office/powerpoint/2010/main" val="354033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2AFB0-236F-4C4A-B841-7FDD7967498C}"/>
              </a:ext>
            </a:extLst>
          </p:cNvPr>
          <p:cNvSpPr>
            <a:spLocks noGrp="1"/>
          </p:cNvSpPr>
          <p:nvPr>
            <p:ph type="title"/>
          </p:nvPr>
        </p:nvSpPr>
        <p:spPr>
          <a:xfrm>
            <a:off x="2660650" y="0"/>
            <a:ext cx="6870700" cy="1325563"/>
          </a:xfrm>
        </p:spPr>
        <p:txBody>
          <a:bodyPr/>
          <a:lstStyle/>
          <a:p>
            <a:r>
              <a:rPr lang="fi-FI" dirty="0"/>
              <a:t>Ohjelma</a:t>
            </a:r>
            <a:endParaRPr lang="en-US" dirty="0"/>
          </a:p>
        </p:txBody>
      </p:sp>
      <p:graphicFrame>
        <p:nvGraphicFramePr>
          <p:cNvPr id="6" name="Content Placeholder 5">
            <a:extLst>
              <a:ext uri="{FF2B5EF4-FFF2-40B4-BE49-F238E27FC236}">
                <a16:creationId xmlns:a16="http://schemas.microsoft.com/office/drawing/2014/main" id="{E46693C6-5037-4245-9741-50A154B38A69}"/>
              </a:ext>
            </a:extLst>
          </p:cNvPr>
          <p:cNvGraphicFramePr>
            <a:graphicFrameLocks noGrp="1"/>
          </p:cNvGraphicFramePr>
          <p:nvPr>
            <p:ph idx="1"/>
            <p:extLst>
              <p:ext uri="{D42A27DB-BD31-4B8C-83A1-F6EECF244321}">
                <p14:modId xmlns:p14="http://schemas.microsoft.com/office/powerpoint/2010/main" val="1167728935"/>
              </p:ext>
            </p:extLst>
          </p:nvPr>
        </p:nvGraphicFramePr>
        <p:xfrm>
          <a:off x="1714500" y="1397000"/>
          <a:ext cx="8915400" cy="5007285"/>
        </p:xfrm>
        <a:graphic>
          <a:graphicData uri="http://schemas.openxmlformats.org/drawingml/2006/table">
            <a:tbl>
              <a:tblPr firstRow="1" firstCol="1" bandRow="1">
                <a:tableStyleId>{0505E3EF-67EA-436B-97B2-0124C06EBD24}</a:tableStyleId>
              </a:tblPr>
              <a:tblGrid>
                <a:gridCol w="925237">
                  <a:extLst>
                    <a:ext uri="{9D8B030D-6E8A-4147-A177-3AD203B41FA5}">
                      <a16:colId xmlns:a16="http://schemas.microsoft.com/office/drawing/2014/main" val="4062539795"/>
                    </a:ext>
                  </a:extLst>
                </a:gridCol>
                <a:gridCol w="7990163">
                  <a:extLst>
                    <a:ext uri="{9D8B030D-6E8A-4147-A177-3AD203B41FA5}">
                      <a16:colId xmlns:a16="http://schemas.microsoft.com/office/drawing/2014/main" val="1407898556"/>
                    </a:ext>
                  </a:extLst>
                </a:gridCol>
              </a:tblGrid>
              <a:tr h="688996">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08.30 </a:t>
                      </a:r>
                      <a:br>
                        <a:rPr lang="fi-FI" sz="1900" dirty="0">
                          <a:effectLst/>
                          <a:latin typeface="Helvetica" panose="020B0604020202020204" pitchFamily="34" charset="0"/>
                          <a:cs typeface="Helvetica" panose="020B0604020202020204" pitchFamily="34" charset="0"/>
                        </a:rPr>
                      </a:b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b="0" dirty="0">
                          <a:effectLst/>
                          <a:latin typeface="Helvetica" panose="020B0604020202020204" pitchFamily="34" charset="0"/>
                          <a:cs typeface="Helvetica" panose="020B0604020202020204" pitchFamily="34" charset="0"/>
                        </a:rPr>
                        <a:t>Ilmoittautuminen ja aamupala</a:t>
                      </a:r>
                      <a:br>
                        <a:rPr lang="fi-FI" sz="1900" dirty="0">
                          <a:effectLst/>
                          <a:latin typeface="Helvetica" panose="020B0604020202020204" pitchFamily="34" charset="0"/>
                          <a:cs typeface="Helvetica" panose="020B0604020202020204" pitchFamily="34" charset="0"/>
                        </a:rPr>
                      </a:b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1037191460"/>
                  </a:ext>
                </a:extLst>
              </a:tr>
              <a:tr h="1028754">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09.00</a:t>
                      </a:r>
                      <a:br>
                        <a:rPr lang="fi-FI" sz="1900">
                          <a:effectLst/>
                          <a:latin typeface="Helvetica" panose="020B0604020202020204" pitchFamily="34" charset="0"/>
                          <a:cs typeface="Helvetica" panose="020B0604020202020204" pitchFamily="34" charset="0"/>
                        </a:rPr>
                      </a:b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Tilaisuuden avaus</a:t>
                      </a: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Noora Pinjamaa, johtaja, Viestintäalan tutkimussäätiö</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2555188632"/>
                  </a:ext>
                </a:extLst>
              </a:tr>
              <a:tr h="1159768">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a:effectLst/>
                          <a:latin typeface="Helvetica" panose="020B0604020202020204" pitchFamily="34" charset="0"/>
                          <a:cs typeface="Helvetica" panose="020B0604020202020204" pitchFamily="34" charset="0"/>
                        </a:rPr>
                        <a:t>9.15</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b="1" dirty="0">
                          <a:effectLst/>
                          <a:latin typeface="Helvetica" panose="020B0604020202020204" pitchFamily="34" charset="0"/>
                          <a:cs typeface="Helvetica" panose="020B0604020202020204" pitchFamily="34" charset="0"/>
                        </a:rPr>
                        <a:t>Suomen maaraportin esittely</a:t>
                      </a:r>
                    </a:p>
                    <a:p>
                      <a:pPr marL="0" marR="0" lvl="0" indent="0" algn="ctr" defTabSz="914400" rtl="0" eaLnBrk="1" fontAlgn="auto" latinLnBrk="0" hangingPunct="1">
                        <a:lnSpc>
                          <a:spcPct val="107000"/>
                        </a:lnSpc>
                        <a:spcBef>
                          <a:spcPts val="0"/>
                        </a:spcBef>
                        <a:spcAft>
                          <a:spcPts val="0"/>
                        </a:spcAft>
                        <a:buClrTx/>
                        <a:buSzTx/>
                        <a:buFontTx/>
                        <a:buNone/>
                        <a:tabLst/>
                        <a:defRPr/>
                      </a:pPr>
                      <a:r>
                        <a:rPr lang="fi-FI" sz="1900" dirty="0">
                          <a:effectLst/>
                          <a:latin typeface="Helvetica" panose="020B0604020202020204" pitchFamily="34" charset="0"/>
                          <a:cs typeface="Helvetica" panose="020B0604020202020204" pitchFamily="34" charset="0"/>
                        </a:rPr>
                        <a:t>Esa Reunanen, yliopistotutkija, Tampereen yliopisto</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07000"/>
                        </a:lnSpc>
                        <a:spcAft>
                          <a:spcPts val="0"/>
                        </a:spcAft>
                      </a:pP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445059216"/>
                  </a:ext>
                </a:extLst>
              </a:tr>
              <a:tr h="1028754">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10.00 </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Keskustelua, kysymyksiä</a:t>
                      </a:r>
                      <a:br>
                        <a:rPr lang="fi-FI" sz="1900" dirty="0">
                          <a:effectLst/>
                          <a:latin typeface="Helvetica" panose="020B0604020202020204" pitchFamily="34" charset="0"/>
                          <a:cs typeface="Helvetica" panose="020B0604020202020204" pitchFamily="34" charset="0"/>
                        </a:rPr>
                      </a:b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1189841900"/>
                  </a:ext>
                </a:extLst>
              </a:tr>
              <a:tr h="1028754">
                <a:tc>
                  <a:txBody>
                    <a:bodyPr/>
                    <a:lstStyle/>
                    <a:p>
                      <a:pPr algn="ctr">
                        <a:lnSpc>
                          <a:spcPct val="107000"/>
                        </a:lnSpc>
                        <a:spcAft>
                          <a:spcPts val="0"/>
                        </a:spcAft>
                      </a:pPr>
                      <a:r>
                        <a:rPr lang="fi-FI" sz="1900">
                          <a:effectLst/>
                          <a:latin typeface="Helvetica" panose="020B0604020202020204" pitchFamily="34" charset="0"/>
                          <a:cs typeface="Helvetica" panose="020B0604020202020204" pitchFamily="34" charset="0"/>
                        </a:rPr>
                        <a:t>10.30</a:t>
                      </a:r>
                      <a:br>
                        <a:rPr lang="fi-FI" sz="1900">
                          <a:effectLst/>
                          <a:latin typeface="Helvetica" panose="020B0604020202020204" pitchFamily="34" charset="0"/>
                          <a:cs typeface="Helvetica" panose="020B0604020202020204" pitchFamily="34" charset="0"/>
                        </a:rPr>
                      </a:b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a:effectLst/>
                          <a:latin typeface="Helvetica" panose="020B0604020202020204" pitchFamily="34" charset="0"/>
                          <a:cs typeface="Helvetica" panose="020B0604020202020204" pitchFamily="34" charset="0"/>
                        </a:rPr>
                        <a:t> </a:t>
                      </a:r>
                      <a:endParaRPr lang="en-US" sz="190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tc>
                  <a:txBody>
                    <a:bodyPr/>
                    <a:lstStyle/>
                    <a:p>
                      <a:pPr algn="ctr">
                        <a:lnSpc>
                          <a:spcPct val="107000"/>
                        </a:lnSpc>
                        <a:spcAft>
                          <a:spcPts val="0"/>
                        </a:spcAft>
                      </a:pPr>
                      <a:r>
                        <a:rPr lang="fi-FI" sz="1900" dirty="0">
                          <a:effectLst/>
                          <a:latin typeface="Helvetica" panose="020B0604020202020204" pitchFamily="34" charset="0"/>
                          <a:cs typeface="Helvetica" panose="020B0604020202020204" pitchFamily="34" charset="0"/>
                        </a:rPr>
                        <a:t>Tilaisuuden päätös</a:t>
                      </a: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Noora Pinjamaa, johtaja, Viestintäalan tutkimussäätiö</a:t>
                      </a:r>
                      <a:endParaRPr lang="en-US" sz="1900" dirty="0">
                        <a:effectLst/>
                        <a:latin typeface="Helvetica" panose="020B0604020202020204" pitchFamily="34" charset="0"/>
                        <a:cs typeface="Helvetica" panose="020B0604020202020204" pitchFamily="34" charset="0"/>
                      </a:endParaRPr>
                    </a:p>
                    <a:p>
                      <a:pPr algn="ctr">
                        <a:lnSpc>
                          <a:spcPct val="107000"/>
                        </a:lnSpc>
                        <a:spcAft>
                          <a:spcPts val="0"/>
                        </a:spcAft>
                      </a:pPr>
                      <a:r>
                        <a:rPr lang="fi-FI" sz="1900" dirty="0">
                          <a:effectLst/>
                          <a:latin typeface="Helvetica" panose="020B0604020202020204" pitchFamily="34" charset="0"/>
                          <a:cs typeface="Helvetica" panose="020B0604020202020204" pitchFamily="34" charset="0"/>
                        </a:rPr>
                        <a:t> </a:t>
                      </a:r>
                      <a:endParaRPr lang="en-US" sz="1900" dirty="0">
                        <a:effectLst/>
                        <a:latin typeface="Helvetica" panose="020B0604020202020204" pitchFamily="34" charset="0"/>
                        <a:ea typeface="Times New Roman" panose="02020603050405020304" pitchFamily="18" charset="0"/>
                        <a:cs typeface="Helvetica" panose="020B0604020202020204" pitchFamily="34" charset="0"/>
                      </a:endParaRPr>
                    </a:p>
                  </a:txBody>
                  <a:tcPr marL="7620" marR="7620" marT="7620" marB="7620" anchor="ctr"/>
                </a:tc>
                <a:extLst>
                  <a:ext uri="{0D108BD9-81ED-4DB2-BD59-A6C34878D82A}">
                    <a16:rowId xmlns:a16="http://schemas.microsoft.com/office/drawing/2014/main" val="2541003066"/>
                  </a:ext>
                </a:extLst>
              </a:tr>
            </a:tbl>
          </a:graphicData>
        </a:graphic>
      </p:graphicFrame>
    </p:spTree>
    <p:extLst>
      <p:ext uri="{BB962C8B-B14F-4D97-AF65-F5344CB8AC3E}">
        <p14:creationId xmlns:p14="http://schemas.microsoft.com/office/powerpoint/2010/main" val="52589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80A6A-8336-490B-94FA-EACB8FEDE63F}"/>
              </a:ext>
            </a:extLst>
          </p:cNvPr>
          <p:cNvSpPr>
            <a:spLocks noGrp="1"/>
          </p:cNvSpPr>
          <p:nvPr>
            <p:ph type="title"/>
          </p:nvPr>
        </p:nvSpPr>
        <p:spPr/>
        <p:txBody>
          <a:bodyPr/>
          <a:lstStyle/>
          <a:p>
            <a:r>
              <a:rPr lang="fi-FI" dirty="0"/>
              <a:t>Poimintoja raportista</a:t>
            </a:r>
            <a:endParaRPr lang="en-US" dirty="0"/>
          </a:p>
        </p:txBody>
      </p:sp>
      <p:sp>
        <p:nvSpPr>
          <p:cNvPr id="19" name="Content Placeholder 2">
            <a:extLst>
              <a:ext uri="{FF2B5EF4-FFF2-40B4-BE49-F238E27FC236}">
                <a16:creationId xmlns:a16="http://schemas.microsoft.com/office/drawing/2014/main" id="{998FE965-4B1D-4A96-973C-FB05B2E71366}"/>
              </a:ext>
            </a:extLst>
          </p:cNvPr>
          <p:cNvSpPr txBox="1">
            <a:spLocks/>
          </p:cNvSpPr>
          <p:nvPr/>
        </p:nvSpPr>
        <p:spPr>
          <a:xfrm>
            <a:off x="719999" y="3221803"/>
            <a:ext cx="1976902" cy="3060097"/>
          </a:xfrm>
          <a:prstGeom prst="rect">
            <a:avLst/>
          </a:prstGeom>
        </p:spPr>
        <p:txBody>
          <a:bodyPr vert="horz" lIns="0" tIns="0" rIns="0" bIns="45720" numCol="1" spcCol="10800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err="1">
                <a:ln>
                  <a:noFill/>
                </a:ln>
                <a:effectLst/>
                <a:uLnTx/>
                <a:uFillTx/>
                <a:latin typeface="Helvetica" panose="020B0604020202020204" pitchFamily="34" charset="0"/>
                <a:cs typeface="Helvetica" panose="020B0604020202020204" pitchFamily="34" charset="0"/>
              </a:rPr>
              <a:t>Uutisten</a:t>
            </a:r>
            <a:r>
              <a:rPr kumimoji="0" lang="en-GB" sz="1800" b="0" i="0" u="none" strike="noStrike" kern="1200" cap="none" spc="0" normalizeH="0" noProof="0" dirty="0">
                <a:ln>
                  <a:noFill/>
                </a:ln>
                <a:effectLst/>
                <a:uLnTx/>
                <a:uFillTx/>
                <a:latin typeface="Helvetica" panose="020B0604020202020204" pitchFamily="34" charset="0"/>
                <a:cs typeface="Helvetica" panose="020B0604020202020204" pitchFamily="34" charset="0"/>
              </a:rPr>
              <a:t> </a:t>
            </a:r>
            <a:r>
              <a:rPr kumimoji="0" lang="en-GB" sz="1800" b="0" i="0" u="none" strike="noStrike" kern="1200" cap="none" spc="0" normalizeH="0" noProof="0" dirty="0" err="1">
                <a:ln>
                  <a:noFill/>
                </a:ln>
                <a:effectLst/>
                <a:uLnTx/>
                <a:uFillTx/>
                <a:latin typeface="Helvetica" panose="020B0604020202020204" pitchFamily="34" charset="0"/>
                <a:cs typeface="Helvetica" panose="020B0604020202020204" pitchFamily="34" charset="0"/>
              </a:rPr>
              <a:t>kuluttaminen</a:t>
            </a:r>
            <a:r>
              <a:rPr kumimoji="0" lang="en-GB" sz="1800" b="0" i="0" u="none" strike="noStrike" kern="1200" cap="none" spc="0" normalizeH="0" noProof="0" dirty="0">
                <a:ln>
                  <a:noFill/>
                </a:ln>
                <a:effectLst/>
                <a:uLnTx/>
                <a:uFillTx/>
                <a:latin typeface="Helvetica" panose="020B0604020202020204" pitchFamily="34" charset="0"/>
                <a:cs typeface="Helvetica" panose="020B0604020202020204" pitchFamily="34" charset="0"/>
              </a:rPr>
              <a:t> </a:t>
            </a:r>
            <a:r>
              <a:rPr kumimoji="0" lang="en-GB" sz="1800" b="0" i="0" u="none" strike="noStrike" kern="1200" cap="none" spc="0" normalizeH="0" noProof="0" dirty="0" err="1">
                <a:ln>
                  <a:noFill/>
                </a:ln>
                <a:effectLst/>
                <a:uLnTx/>
                <a:uFillTx/>
                <a:latin typeface="Helvetica" panose="020B0604020202020204" pitchFamily="34" charset="0"/>
                <a:cs typeface="Helvetica" panose="020B0604020202020204" pitchFamily="34" charset="0"/>
              </a:rPr>
              <a:t>sosiaalisessa</a:t>
            </a:r>
            <a:r>
              <a:rPr kumimoji="0" lang="en-GB" sz="1800" b="0" i="0" u="none" strike="noStrike" kern="1200" cap="none" spc="0" normalizeH="0" noProof="0" dirty="0">
                <a:ln>
                  <a:noFill/>
                </a:ln>
                <a:effectLst/>
                <a:uLnTx/>
                <a:uFillTx/>
                <a:latin typeface="Helvetica" panose="020B0604020202020204" pitchFamily="34" charset="0"/>
                <a:cs typeface="Helvetica" panose="020B0604020202020204" pitchFamily="34" charset="0"/>
              </a:rPr>
              <a:t> </a:t>
            </a:r>
            <a:r>
              <a:rPr kumimoji="0" lang="en-GB" sz="1800" b="0" i="0" u="none" strike="noStrike" kern="1200" cap="none" spc="0" normalizeH="0" noProof="0" dirty="0" err="1">
                <a:ln>
                  <a:noFill/>
                </a:ln>
                <a:effectLst/>
                <a:uLnTx/>
                <a:uFillTx/>
                <a:latin typeface="Helvetica" panose="020B0604020202020204" pitchFamily="34" charset="0"/>
                <a:cs typeface="Helvetica" panose="020B0604020202020204" pitchFamily="34" charset="0"/>
              </a:rPr>
              <a:t>mediassa</a:t>
            </a:r>
            <a:r>
              <a:rPr kumimoji="0" lang="en-GB" sz="1800" b="0" i="0" u="none" strike="noStrike" kern="1200" cap="none" spc="0" normalizeH="0" noProof="0" dirty="0">
                <a:ln>
                  <a:noFill/>
                </a:ln>
                <a:effectLst/>
                <a:uLnTx/>
                <a:uFillTx/>
                <a:latin typeface="Helvetica" panose="020B0604020202020204" pitchFamily="34" charset="0"/>
                <a:cs typeface="Helvetic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noProof="0" dirty="0" err="1">
                <a:ln>
                  <a:noFill/>
                </a:ln>
                <a:effectLst/>
                <a:uLnTx/>
                <a:uFillTx/>
                <a:latin typeface="Helvetica" panose="020B0604020202020204" pitchFamily="34" charset="0"/>
                <a:cs typeface="Helvetica" panose="020B0604020202020204" pitchFamily="34" charset="0"/>
              </a:rPr>
              <a:t>vähentynyt</a:t>
            </a:r>
            <a:endParaRPr kumimoji="0" lang="en-GB" sz="1800" b="0" i="0" u="none" strike="noStrike" kern="1200" cap="none" spc="0" normalizeH="0" baseline="0" noProof="0" dirty="0">
              <a:ln>
                <a:noFill/>
              </a:ln>
              <a:effectLst/>
              <a:uLnTx/>
              <a:uFillTx/>
              <a:latin typeface="Helvetica" panose="020B0604020202020204" pitchFamily="34" charset="0"/>
              <a:cs typeface="Helvetica" panose="020B0604020202020204" pitchFamily="34" charset="0"/>
            </a:endParaRPr>
          </a:p>
        </p:txBody>
      </p:sp>
      <p:pic>
        <p:nvPicPr>
          <p:cNvPr id="20" name="Graphic 19">
            <a:extLst>
              <a:ext uri="{FF2B5EF4-FFF2-40B4-BE49-F238E27FC236}">
                <a16:creationId xmlns:a16="http://schemas.microsoft.com/office/drawing/2014/main" id="{BD5FAE9C-FD0B-4176-87C7-9392BCF3950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8381" b="27800"/>
          <a:stretch/>
        </p:blipFill>
        <p:spPr>
          <a:xfrm>
            <a:off x="5406910" y="2030613"/>
            <a:ext cx="1140856" cy="902826"/>
          </a:xfrm>
          <a:prstGeom prst="rect">
            <a:avLst/>
          </a:prstGeom>
        </p:spPr>
      </p:pic>
      <p:pic>
        <p:nvPicPr>
          <p:cNvPr id="22" name="Graphic 21">
            <a:extLst>
              <a:ext uri="{FF2B5EF4-FFF2-40B4-BE49-F238E27FC236}">
                <a16:creationId xmlns:a16="http://schemas.microsoft.com/office/drawing/2014/main" id="{5EDAB1CC-BDA1-4CC8-B99E-880BC4A018E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6901" b="25915"/>
          <a:stretch/>
        </p:blipFill>
        <p:spPr>
          <a:xfrm>
            <a:off x="9560873" y="1978776"/>
            <a:ext cx="1208154" cy="1006500"/>
          </a:xfrm>
          <a:prstGeom prst="rect">
            <a:avLst/>
          </a:prstGeom>
        </p:spPr>
      </p:pic>
      <p:sp>
        <p:nvSpPr>
          <p:cNvPr id="23" name="Content Placeholder 2">
            <a:extLst>
              <a:ext uri="{FF2B5EF4-FFF2-40B4-BE49-F238E27FC236}">
                <a16:creationId xmlns:a16="http://schemas.microsoft.com/office/drawing/2014/main" id="{8E7DC418-427E-42E0-82B1-65A804C219EF}"/>
              </a:ext>
            </a:extLst>
          </p:cNvPr>
          <p:cNvSpPr txBox="1">
            <a:spLocks/>
          </p:cNvSpPr>
          <p:nvPr/>
        </p:nvSpPr>
        <p:spPr>
          <a:xfrm>
            <a:off x="2958057" y="3221803"/>
            <a:ext cx="1899415" cy="2874834"/>
          </a:xfrm>
          <a:prstGeom prst="rect">
            <a:avLst/>
          </a:prstGeom>
        </p:spPr>
        <p:txBody>
          <a:bodyPr vert="horz" lIns="0" tIns="0" rIns="0" bIns="45720" numCol="1" spcCol="10800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GB" sz="1800" dirty="0" err="1">
                <a:latin typeface="Helvetica" panose="020B0604020202020204" pitchFamily="34" charset="0"/>
                <a:cs typeface="Helvetica" panose="020B0604020202020204" pitchFamily="34" charset="0"/>
              </a:rPr>
              <a:t>Kasvava</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huoli</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epäluotettavista</a:t>
            </a:r>
            <a:r>
              <a:rPr lang="en-GB" sz="1800" dirty="0">
                <a:latin typeface="Helvetica" panose="020B0604020202020204" pitchFamily="34" charset="0"/>
                <a:cs typeface="Helvetica" panose="020B0604020202020204" pitchFamily="34" charset="0"/>
              </a:rPr>
              <a:t> ja </a:t>
            </a:r>
            <a:r>
              <a:rPr lang="en-GB" sz="1800" dirty="0" err="1">
                <a:latin typeface="Helvetica" panose="020B0604020202020204" pitchFamily="34" charset="0"/>
                <a:cs typeface="Helvetica" panose="020B0604020202020204" pitchFamily="34" charset="0"/>
              </a:rPr>
              <a:t>valeuutisista</a:t>
            </a:r>
            <a:r>
              <a:rPr lang="en-GB" sz="1800" dirty="0">
                <a:latin typeface="Helvetica" panose="020B0604020202020204" pitchFamily="34" charset="0"/>
                <a:cs typeface="Helvetica" panose="020B0604020202020204" pitchFamily="34" charset="0"/>
              </a:rPr>
              <a:t> – </a:t>
            </a:r>
            <a:r>
              <a:rPr lang="en-GB" sz="1800" dirty="0" err="1">
                <a:latin typeface="Helvetica" panose="020B0604020202020204" pitchFamily="34" charset="0"/>
                <a:cs typeface="Helvetica" panose="020B0604020202020204" pitchFamily="34" charset="0"/>
              </a:rPr>
              <a:t>vastuunkantoa</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vaaditaan</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julkaisijoilta</a:t>
            </a:r>
            <a:r>
              <a:rPr lang="en-GB" sz="1800" dirty="0">
                <a:latin typeface="Helvetica" panose="020B0604020202020204" pitchFamily="34" charset="0"/>
                <a:cs typeface="Helvetica" panose="020B0604020202020204" pitchFamily="34" charset="0"/>
              </a:rPr>
              <a:t> ja </a:t>
            </a:r>
            <a:r>
              <a:rPr lang="en-GB" sz="1800" dirty="0" err="1">
                <a:latin typeface="Helvetica" panose="020B0604020202020204" pitchFamily="34" charset="0"/>
                <a:cs typeface="Helvetica" panose="020B0604020202020204" pitchFamily="34" charset="0"/>
              </a:rPr>
              <a:t>alustoilta</a:t>
            </a:r>
            <a:r>
              <a:rPr lang="en-GB" sz="1800" dirty="0">
                <a:latin typeface="Helvetica" panose="020B0604020202020204" pitchFamily="34" charset="0"/>
                <a:cs typeface="Helvetica" panose="020B0604020202020204" pitchFamily="34" charset="0"/>
              </a:rPr>
              <a:t> </a:t>
            </a:r>
          </a:p>
        </p:txBody>
      </p:sp>
      <p:sp>
        <p:nvSpPr>
          <p:cNvPr id="24" name="Content Placeholder 2">
            <a:extLst>
              <a:ext uri="{FF2B5EF4-FFF2-40B4-BE49-F238E27FC236}">
                <a16:creationId xmlns:a16="http://schemas.microsoft.com/office/drawing/2014/main" id="{E0D70524-FBF5-43F0-B339-55B131164183}"/>
              </a:ext>
            </a:extLst>
          </p:cNvPr>
          <p:cNvSpPr txBox="1">
            <a:spLocks/>
          </p:cNvSpPr>
          <p:nvPr/>
        </p:nvSpPr>
        <p:spPr>
          <a:xfrm>
            <a:off x="5176851" y="3125027"/>
            <a:ext cx="1959967" cy="3476718"/>
          </a:xfrm>
          <a:prstGeom prst="rect">
            <a:avLst/>
          </a:prstGeom>
        </p:spPr>
        <p:txBody>
          <a:bodyPr vert="horz" lIns="0" tIns="0" rIns="0" bIns="45720" numCol="1" spcCol="10800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GB" sz="1800" dirty="0" err="1">
                <a:latin typeface="Helvetica" panose="020B0604020202020204" pitchFamily="34" charset="0"/>
                <a:cs typeface="Helvetica" panose="020B0604020202020204" pitchFamily="34" charset="0"/>
              </a:rPr>
              <a:t>Maksuhalukkuus</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kasvussa</a:t>
            </a:r>
            <a:r>
              <a:rPr lang="en-GB" sz="1800" dirty="0">
                <a:latin typeface="Helvetica" panose="020B0604020202020204" pitchFamily="34" charset="0"/>
                <a:cs typeface="Helvetica" panose="020B0604020202020204" pitchFamily="34" charset="0"/>
              </a:rPr>
              <a:t> </a:t>
            </a:r>
          </a:p>
          <a:p>
            <a:pPr marL="0" indent="0">
              <a:lnSpc>
                <a:spcPct val="100000"/>
              </a:lnSpc>
              <a:spcBef>
                <a:spcPts val="0"/>
              </a:spcBef>
              <a:buNone/>
              <a:defRPr/>
            </a:pPr>
            <a:r>
              <a:rPr lang="en-GB" sz="1800" dirty="0">
                <a:latin typeface="Helvetica" panose="020B0604020202020204" pitchFamily="34" charset="0"/>
                <a:cs typeface="Helvetica" panose="020B0604020202020204" pitchFamily="34" charset="0"/>
              </a:rPr>
              <a:t>(</a:t>
            </a:r>
            <a:r>
              <a:rPr lang="en-GB" sz="1800" dirty="0" err="1">
                <a:latin typeface="Helvetica" panose="020B0604020202020204" pitchFamily="34" charset="0"/>
                <a:cs typeface="Helvetica" panose="020B0604020202020204" pitchFamily="34" charset="0"/>
              </a:rPr>
              <a:t>pääosin</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pohjoismaissa</a:t>
            </a:r>
            <a:r>
              <a:rPr lang="en-GB" sz="1800" dirty="0">
                <a:latin typeface="Helvetica" panose="020B0604020202020204" pitchFamily="34" charset="0"/>
                <a:cs typeface="Helvetica" panose="020B0604020202020204" pitchFamily="34" charset="0"/>
              </a:rPr>
              <a:t>) – </a:t>
            </a:r>
            <a:r>
              <a:rPr lang="en-GB" sz="1800" dirty="0" err="1">
                <a:latin typeface="Helvetica" panose="020B0604020202020204" pitchFamily="34" charset="0"/>
                <a:cs typeface="Helvetica" panose="020B0604020202020204" pitchFamily="34" charset="0"/>
              </a:rPr>
              <a:t>Samalla</a:t>
            </a:r>
            <a:r>
              <a:rPr lang="en-GB" sz="1800" dirty="0">
                <a:latin typeface="Helvetica" panose="020B0604020202020204" pitchFamily="34" charset="0"/>
                <a:cs typeface="Helvetica" panose="020B0604020202020204" pitchFamily="34" charset="0"/>
              </a:rPr>
              <a:t> </a:t>
            </a:r>
            <a:r>
              <a:rPr lang="fi-FI" sz="1800" dirty="0">
                <a:latin typeface="Helvetica" panose="020B0604020202020204" pitchFamily="34" charset="0"/>
                <a:cs typeface="Helvetica" panose="020B0604020202020204" pitchFamily="34" charset="0"/>
              </a:rPr>
              <a:t>uudet liiketoimintamallit kuten jäsenyys ja lahjoitukset yleistymässä</a:t>
            </a:r>
          </a:p>
          <a:p>
            <a:pPr marL="0" indent="0">
              <a:lnSpc>
                <a:spcPct val="100000"/>
              </a:lnSpc>
              <a:spcBef>
                <a:spcPts val="0"/>
              </a:spcBef>
              <a:buFont typeface="Arial" panose="020B0604020202020204" pitchFamily="34" charset="0"/>
              <a:buNone/>
              <a:defRPr/>
            </a:pPr>
            <a:endParaRPr lang="en-GB" sz="1800" dirty="0">
              <a:latin typeface="Helvetica" panose="020B0604020202020204" pitchFamily="34" charset="0"/>
              <a:cs typeface="Helvetica" panose="020B0604020202020204" pitchFamily="34" charset="0"/>
            </a:endParaRPr>
          </a:p>
        </p:txBody>
      </p:sp>
      <p:sp>
        <p:nvSpPr>
          <p:cNvPr id="26" name="Content Placeholder 2">
            <a:extLst>
              <a:ext uri="{FF2B5EF4-FFF2-40B4-BE49-F238E27FC236}">
                <a16:creationId xmlns:a16="http://schemas.microsoft.com/office/drawing/2014/main" id="{704F9751-C141-4E1C-B779-25AF578466A0}"/>
              </a:ext>
            </a:extLst>
          </p:cNvPr>
          <p:cNvSpPr txBox="1">
            <a:spLocks/>
          </p:cNvSpPr>
          <p:nvPr/>
        </p:nvSpPr>
        <p:spPr>
          <a:xfrm>
            <a:off x="9560873" y="3135304"/>
            <a:ext cx="1646705" cy="3476718"/>
          </a:xfrm>
          <a:prstGeom prst="rect">
            <a:avLst/>
          </a:prstGeom>
        </p:spPr>
        <p:txBody>
          <a:bodyPr vert="horz" lIns="0" tIns="0" rIns="0" bIns="45720" numCol="1" spcCol="10800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defRPr/>
            </a:pPr>
            <a:r>
              <a:rPr lang="en-GB" sz="1800" dirty="0" err="1">
                <a:latin typeface="Helvetica" panose="020B0604020202020204" pitchFamily="34" charset="0"/>
                <a:cs typeface="Helvetica" panose="020B0604020202020204" pitchFamily="34" charset="0"/>
              </a:rPr>
              <a:t>Ääni</a:t>
            </a:r>
            <a:r>
              <a:rPr lang="en-GB" sz="1800" dirty="0">
                <a:latin typeface="Helvetica" panose="020B0604020202020204" pitchFamily="34" charset="0"/>
                <a:cs typeface="Helvetica" panose="020B0604020202020204" pitchFamily="34" charset="0"/>
              </a:rPr>
              <a:t> ja </a:t>
            </a:r>
            <a:r>
              <a:rPr lang="en-GB" sz="1800" dirty="0" err="1">
                <a:latin typeface="Helvetica" panose="020B0604020202020204" pitchFamily="34" charset="0"/>
                <a:cs typeface="Helvetica" panose="020B0604020202020204" pitchFamily="34" charset="0"/>
              </a:rPr>
              <a:t>ääniohjaus</a:t>
            </a:r>
            <a:r>
              <a:rPr lang="en-GB" sz="1800" dirty="0">
                <a:latin typeface="Helvetica" panose="020B0604020202020204" pitchFamily="34" charset="0"/>
                <a:cs typeface="Helvetica" panose="020B0604020202020204" pitchFamily="34" charset="0"/>
              </a:rPr>
              <a:t> – </a:t>
            </a:r>
            <a:r>
              <a:rPr lang="en-GB" sz="1800" dirty="0" err="1">
                <a:latin typeface="Helvetica" panose="020B0604020202020204" pitchFamily="34" charset="0"/>
                <a:cs typeface="Helvetica" panose="020B0604020202020204" pitchFamily="34" charset="0"/>
              </a:rPr>
              <a:t>uusia</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innovointi-mahdollisuuksia</a:t>
            </a:r>
            <a:r>
              <a:rPr lang="en-GB" sz="1800" dirty="0">
                <a:latin typeface="Helvetica" panose="020B0604020202020204" pitchFamily="34" charset="0"/>
                <a:cs typeface="Helvetica" panose="020B0604020202020204" pitchFamily="34" charset="0"/>
              </a:rPr>
              <a:t> </a:t>
            </a:r>
            <a:r>
              <a:rPr lang="en-GB" sz="1800" dirty="0" err="1">
                <a:latin typeface="Helvetica" panose="020B0604020202020204" pitchFamily="34" charset="0"/>
                <a:cs typeface="Helvetica" panose="020B0604020202020204" pitchFamily="34" charset="0"/>
              </a:rPr>
              <a:t>audiossa</a:t>
            </a:r>
            <a:r>
              <a:rPr lang="en-GB" sz="1800" dirty="0">
                <a:latin typeface="Helvetica" panose="020B0604020202020204" pitchFamily="34" charset="0"/>
                <a:cs typeface="Helvetica" panose="020B0604020202020204" pitchFamily="34" charset="0"/>
              </a:rPr>
              <a:t> (mm. </a:t>
            </a:r>
            <a:r>
              <a:rPr lang="en-GB" sz="1800" dirty="0" err="1">
                <a:latin typeface="Helvetica" panose="020B0604020202020204" pitchFamily="34" charset="0"/>
                <a:cs typeface="Helvetica" panose="020B0604020202020204" pitchFamily="34" charset="0"/>
              </a:rPr>
              <a:t>podcastit</a:t>
            </a:r>
            <a:r>
              <a:rPr lang="en-GB" sz="1800" dirty="0">
                <a:latin typeface="Helvetica" panose="020B0604020202020204" pitchFamily="34" charset="0"/>
                <a:cs typeface="Helvetica" panose="020B0604020202020204" pitchFamily="34" charset="0"/>
              </a:rPr>
              <a:t>)</a:t>
            </a:r>
          </a:p>
        </p:txBody>
      </p:sp>
      <p:grpSp>
        <p:nvGrpSpPr>
          <p:cNvPr id="27" name="Group 26">
            <a:extLst>
              <a:ext uri="{FF2B5EF4-FFF2-40B4-BE49-F238E27FC236}">
                <a16:creationId xmlns:a16="http://schemas.microsoft.com/office/drawing/2014/main" id="{1360D549-9C54-42F8-84BD-62E877D93967}"/>
              </a:ext>
            </a:extLst>
          </p:cNvPr>
          <p:cNvGrpSpPr/>
          <p:nvPr/>
        </p:nvGrpSpPr>
        <p:grpSpPr>
          <a:xfrm>
            <a:off x="741531" y="2014590"/>
            <a:ext cx="1289247" cy="879827"/>
            <a:chOff x="3497612" y="1935621"/>
            <a:chExt cx="1473782" cy="945866"/>
          </a:xfrm>
          <a:solidFill>
            <a:schemeClr val="tx1"/>
          </a:solidFill>
        </p:grpSpPr>
        <p:pic>
          <p:nvPicPr>
            <p:cNvPr id="28" name="Graphic 27">
              <a:extLst>
                <a:ext uri="{FF2B5EF4-FFF2-40B4-BE49-F238E27FC236}">
                  <a16:creationId xmlns:a16="http://schemas.microsoft.com/office/drawing/2014/main" id="{9BEDAB3F-AA9C-4CA7-BB93-A17C44F816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8959" y="1935621"/>
              <a:ext cx="486381" cy="306240"/>
            </a:xfrm>
            <a:prstGeom prst="rect">
              <a:avLst/>
            </a:prstGeom>
          </p:spPr>
        </p:pic>
        <p:pic>
          <p:nvPicPr>
            <p:cNvPr id="29" name="Graphic 28">
              <a:extLst>
                <a:ext uri="{FF2B5EF4-FFF2-40B4-BE49-F238E27FC236}">
                  <a16:creationId xmlns:a16="http://schemas.microsoft.com/office/drawing/2014/main" id="{96F3F000-96E8-4907-8FFD-67E1C73EC46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97612" y="2266770"/>
              <a:ext cx="144113" cy="324255"/>
            </a:xfrm>
            <a:prstGeom prst="rect">
              <a:avLst/>
            </a:prstGeom>
          </p:spPr>
        </p:pic>
        <p:pic>
          <p:nvPicPr>
            <p:cNvPr id="30" name="Graphic 29">
              <a:extLst>
                <a:ext uri="{FF2B5EF4-FFF2-40B4-BE49-F238E27FC236}">
                  <a16:creationId xmlns:a16="http://schemas.microsoft.com/office/drawing/2014/main" id="{E884CC26-BF1E-4282-BC92-EEADD68CF1B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31081" y="1945590"/>
              <a:ext cx="406371" cy="330312"/>
            </a:xfrm>
            <a:prstGeom prst="rect">
              <a:avLst/>
            </a:prstGeom>
          </p:spPr>
        </p:pic>
        <p:pic>
          <p:nvPicPr>
            <p:cNvPr id="31" name="Graphic 30">
              <a:extLst>
                <a:ext uri="{FF2B5EF4-FFF2-40B4-BE49-F238E27FC236}">
                  <a16:creationId xmlns:a16="http://schemas.microsoft.com/office/drawing/2014/main" id="{0CEF0D87-1335-471B-AA9C-DCF8D3B6F58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41082" y="2279961"/>
              <a:ext cx="330312" cy="330312"/>
            </a:xfrm>
            <a:prstGeom prst="rect">
              <a:avLst/>
            </a:prstGeom>
          </p:spPr>
        </p:pic>
        <p:pic>
          <p:nvPicPr>
            <p:cNvPr id="32" name="Graphic 31">
              <a:extLst>
                <a:ext uri="{FF2B5EF4-FFF2-40B4-BE49-F238E27FC236}">
                  <a16:creationId xmlns:a16="http://schemas.microsoft.com/office/drawing/2014/main" id="{646B3D50-EF0B-4EC0-9F29-9DB7F81B2C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945784" y="2398250"/>
              <a:ext cx="483237" cy="483237"/>
            </a:xfrm>
            <a:prstGeom prst="rect">
              <a:avLst/>
            </a:prstGeom>
          </p:spPr>
        </p:pic>
      </p:grpSp>
      <p:pic>
        <p:nvPicPr>
          <p:cNvPr id="33" name="Graphic 32">
            <a:extLst>
              <a:ext uri="{FF2B5EF4-FFF2-40B4-BE49-F238E27FC236}">
                <a16:creationId xmlns:a16="http://schemas.microsoft.com/office/drawing/2014/main" id="{94D97666-F862-43CE-8E85-191C948D71C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85533" y="2007042"/>
            <a:ext cx="1266622" cy="949967"/>
          </a:xfrm>
          <a:prstGeom prst="rect">
            <a:avLst/>
          </a:prstGeom>
        </p:spPr>
      </p:pic>
      <p:sp>
        <p:nvSpPr>
          <p:cNvPr id="34" name="Content Placeholder 2">
            <a:extLst>
              <a:ext uri="{FF2B5EF4-FFF2-40B4-BE49-F238E27FC236}">
                <a16:creationId xmlns:a16="http://schemas.microsoft.com/office/drawing/2014/main" id="{508D86FD-038E-482B-9854-498D8AB8CA9B}"/>
              </a:ext>
            </a:extLst>
          </p:cNvPr>
          <p:cNvSpPr txBox="1">
            <a:spLocks/>
          </p:cNvSpPr>
          <p:nvPr/>
        </p:nvSpPr>
        <p:spPr>
          <a:xfrm>
            <a:off x="7339751" y="3144177"/>
            <a:ext cx="1959967" cy="2351094"/>
          </a:xfrm>
          <a:prstGeom prst="rect">
            <a:avLst/>
          </a:prstGeom>
        </p:spPr>
        <p:txBody>
          <a:bodyPr vert="horz" lIns="0" tIns="0" rIns="0" bIns="45720" numCol="1" spcCol="108000" rtlCol="0">
            <a:noAutofit/>
          </a:bodyPr>
          <a:lstStyle>
            <a:lvl1pPr marL="2286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buFont typeface="Arial" panose="020B0604020202020204" pitchFamily="34" charset="0"/>
              <a:buChar char="•"/>
              <a:defRPr sz="1400" b="0" i="0" kern="1200">
                <a:solidFill>
                  <a:schemeClr val="tx1"/>
                </a:solidFill>
                <a:latin typeface="TisaSansPro" panose="020B0504020101010102"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i-FI" sz="1800" dirty="0">
                <a:latin typeface="Helvetica" panose="020B0604020202020204" pitchFamily="34" charset="0"/>
                <a:cs typeface="Helvetica" panose="020B0604020202020204" pitchFamily="34" charset="0"/>
              </a:rPr>
              <a:t>Tietosuojahuolet ovat lisänneet mainonnanesto-ohjelmien käyttöä (27 %)</a:t>
            </a:r>
          </a:p>
        </p:txBody>
      </p:sp>
      <p:pic>
        <p:nvPicPr>
          <p:cNvPr id="38" name="Graphic 37">
            <a:extLst>
              <a:ext uri="{FF2B5EF4-FFF2-40B4-BE49-F238E27FC236}">
                <a16:creationId xmlns:a16="http://schemas.microsoft.com/office/drawing/2014/main" id="{743BFD1B-2D59-4055-80EA-9BA7FCCDE602}"/>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17405"/>
          <a:stretch/>
        </p:blipFill>
        <p:spPr>
          <a:xfrm>
            <a:off x="7602521" y="1988049"/>
            <a:ext cx="903597" cy="932909"/>
          </a:xfrm>
          <a:prstGeom prst="rect">
            <a:avLst/>
          </a:prstGeom>
        </p:spPr>
      </p:pic>
    </p:spTree>
    <p:extLst>
      <p:ext uri="{BB962C8B-B14F-4D97-AF65-F5344CB8AC3E}">
        <p14:creationId xmlns:p14="http://schemas.microsoft.com/office/powerpoint/2010/main" val="19200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500"/>
                                        <p:tgtEl>
                                          <p:spTgt spid="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Effect transition="in" filter="fade">
                                      <p:cBhvr>
                                        <p:cTn id="29" dur="500"/>
                                        <p:tgtEl>
                                          <p:spTgt spid="1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3" grpId="0"/>
      <p:bldP spid="24" grpId="0"/>
      <p:bldP spid="26"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BC3E-A85D-4259-8377-53FED46072AD}"/>
              </a:ext>
            </a:extLst>
          </p:cNvPr>
          <p:cNvSpPr>
            <a:spLocks noGrp="1"/>
          </p:cNvSpPr>
          <p:nvPr>
            <p:ph type="title"/>
          </p:nvPr>
        </p:nvSpPr>
        <p:spPr>
          <a:xfrm>
            <a:off x="838200" y="2404666"/>
            <a:ext cx="10591800" cy="2048669"/>
          </a:xfrm>
        </p:spPr>
        <p:txBody>
          <a:bodyPr>
            <a:normAutofit fontScale="90000"/>
          </a:bodyPr>
          <a:lstStyle/>
          <a:p>
            <a:pPr algn="ctr"/>
            <a:r>
              <a:rPr lang="fi-FI" sz="5600" dirty="0"/>
              <a:t>LUOTTAMUS UUTISIIN, MAKSUHALUKKUUS JA KANAVAT</a:t>
            </a:r>
            <a:endParaRPr lang="en-US" sz="5600" dirty="0"/>
          </a:p>
        </p:txBody>
      </p:sp>
    </p:spTree>
    <p:extLst>
      <p:ext uri="{BB962C8B-B14F-4D97-AF65-F5344CB8AC3E}">
        <p14:creationId xmlns:p14="http://schemas.microsoft.com/office/powerpoint/2010/main" val="342899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06B6-B915-44BB-AD78-2A32C0660D0E}"/>
              </a:ext>
            </a:extLst>
          </p:cNvPr>
          <p:cNvSpPr>
            <a:spLocks noGrp="1"/>
          </p:cNvSpPr>
          <p:nvPr>
            <p:ph type="title"/>
          </p:nvPr>
        </p:nvSpPr>
        <p:spPr>
          <a:xfrm>
            <a:off x="838200" y="328054"/>
            <a:ext cx="10515600" cy="1325563"/>
          </a:xfrm>
        </p:spPr>
        <p:txBody>
          <a:bodyPr/>
          <a:lstStyle/>
          <a:p>
            <a:r>
              <a:rPr lang="fi-FI" dirty="0"/>
              <a:t>Luottamus uutisiin eri kanavissa</a:t>
            </a:r>
            <a:endParaRPr lang="en-US" dirty="0"/>
          </a:p>
        </p:txBody>
      </p:sp>
      <p:sp>
        <p:nvSpPr>
          <p:cNvPr id="6" name="TextBox 5">
            <a:extLst>
              <a:ext uri="{FF2B5EF4-FFF2-40B4-BE49-F238E27FC236}">
                <a16:creationId xmlns:a16="http://schemas.microsoft.com/office/drawing/2014/main" id="{95D8B0FA-1074-4CF2-AC0D-E30150F741AF}"/>
              </a:ext>
            </a:extLst>
          </p:cNvPr>
          <p:cNvSpPr txBox="1"/>
          <p:nvPr/>
        </p:nvSpPr>
        <p:spPr>
          <a:xfrm>
            <a:off x="6165220" y="5265040"/>
            <a:ext cx="5294944" cy="584775"/>
          </a:xfrm>
          <a:prstGeom prst="rect">
            <a:avLst/>
          </a:prstGeom>
          <a:noFill/>
          <a:ln>
            <a:noFill/>
          </a:ln>
        </p:spPr>
        <p:txBody>
          <a:bodyPr wrap="square" rtlCol="0">
            <a:spAutoFit/>
          </a:bodyPr>
          <a:lstStyle/>
          <a:p>
            <a:pPr algn="ctr"/>
            <a:r>
              <a:rPr lang="en-US" sz="1600" dirty="0" err="1">
                <a:latin typeface="Helvetica" panose="020B0604020202020204" pitchFamily="34" charset="0"/>
                <a:cs typeface="Helvetica" panose="020B0604020202020204" pitchFamily="34" charset="0"/>
              </a:rPr>
              <a:t>Epävarmuus</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tiedon</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lähteistä</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vaikea</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erottaa</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uutisia</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juoruista</a:t>
            </a:r>
            <a:endParaRPr lang="en-US" sz="1600"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7D280E15-7284-4022-9D26-9A4340A3DF52}"/>
              </a:ext>
            </a:extLst>
          </p:cNvPr>
          <p:cNvSpPr txBox="1"/>
          <p:nvPr/>
        </p:nvSpPr>
        <p:spPr>
          <a:xfrm>
            <a:off x="387852" y="5301972"/>
            <a:ext cx="5294944" cy="584775"/>
          </a:xfrm>
          <a:prstGeom prst="rect">
            <a:avLst/>
          </a:prstGeom>
          <a:noFill/>
          <a:ln>
            <a:noFill/>
          </a:ln>
        </p:spPr>
        <p:txBody>
          <a:bodyPr wrap="square" rtlCol="0">
            <a:spAutoFit/>
          </a:bodyPr>
          <a:lstStyle/>
          <a:p>
            <a:pPr algn="ctr"/>
            <a:r>
              <a:rPr lang="en-US" sz="1600" dirty="0" err="1">
                <a:latin typeface="Helvetica" panose="020B0604020202020204" pitchFamily="34" charset="0"/>
                <a:cs typeface="Helvetica" panose="020B0604020202020204" pitchFamily="34" charset="0"/>
              </a:rPr>
              <a:t>Pääosin</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luottamusta</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perinteiseen</a:t>
            </a:r>
            <a:r>
              <a:rPr lang="en-US" sz="1600" dirty="0">
                <a:latin typeface="Helvetica" panose="020B0604020202020204" pitchFamily="34" charset="0"/>
                <a:cs typeface="Helvetica" panose="020B0604020202020204" pitchFamily="34" charset="0"/>
              </a:rPr>
              <a:t> median ja </a:t>
            </a:r>
            <a:r>
              <a:rPr lang="en-US" sz="1600" dirty="0" err="1">
                <a:latin typeface="Helvetica" panose="020B0604020202020204" pitchFamily="34" charset="0"/>
                <a:cs typeface="Helvetica" panose="020B0604020202020204" pitchFamily="34" charset="0"/>
              </a:rPr>
              <a:t>ihmisten</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käyttämiin</a:t>
            </a:r>
            <a:r>
              <a:rPr lang="en-US" sz="1600" dirty="0">
                <a:latin typeface="Helvetica" panose="020B0604020202020204" pitchFamily="34" charset="0"/>
                <a:cs typeface="Helvetica" panose="020B0604020202020204" pitchFamily="34" charset="0"/>
              </a:rPr>
              <a:t> </a:t>
            </a:r>
            <a:r>
              <a:rPr lang="en-US" sz="1600" dirty="0" err="1">
                <a:latin typeface="Helvetica" panose="020B0604020202020204" pitchFamily="34" charset="0"/>
                <a:cs typeface="Helvetica" panose="020B0604020202020204" pitchFamily="34" charset="0"/>
              </a:rPr>
              <a:t>lähteisiin</a:t>
            </a:r>
            <a:endParaRPr lang="en-US" sz="160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95925FA8-20C4-450C-809F-993E73FB9905}"/>
              </a:ext>
            </a:extLst>
          </p:cNvPr>
          <p:cNvSpPr txBox="1"/>
          <p:nvPr/>
        </p:nvSpPr>
        <p:spPr>
          <a:xfrm>
            <a:off x="862438" y="1421701"/>
            <a:ext cx="2160000" cy="646331"/>
          </a:xfrm>
          <a:prstGeom prst="rect">
            <a:avLst/>
          </a:prstGeom>
          <a:noFill/>
        </p:spPr>
        <p:txBody>
          <a:bodyPr wrap="square" rtlCol="0">
            <a:spAutoFit/>
          </a:bodyPr>
          <a:lstStyle/>
          <a:p>
            <a:pPr algn="ctr"/>
            <a:r>
              <a:rPr lang="en-GB" b="1" dirty="0" err="1">
                <a:solidFill>
                  <a:schemeClr val="tx2"/>
                </a:solidFill>
                <a:latin typeface="Helvetica" panose="020B0604020202020204" pitchFamily="34" charset="0"/>
                <a:cs typeface="Helvetica" panose="020B0604020202020204" pitchFamily="34" charset="0"/>
              </a:rPr>
              <a:t>Luottamus</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uutisiin</a:t>
            </a:r>
            <a:endParaRPr lang="en-US" dirty="0">
              <a:solidFill>
                <a:schemeClr val="tx2"/>
              </a:solidFill>
              <a:latin typeface="Helvetica" panose="020B0604020202020204" pitchFamily="34" charset="0"/>
              <a:cs typeface="Helvetica" panose="020B0604020202020204" pitchFamily="34" charset="0"/>
            </a:endParaRPr>
          </a:p>
        </p:txBody>
      </p:sp>
      <p:sp>
        <p:nvSpPr>
          <p:cNvPr id="9" name="Oval 8">
            <a:extLst>
              <a:ext uri="{FF2B5EF4-FFF2-40B4-BE49-F238E27FC236}">
                <a16:creationId xmlns:a16="http://schemas.microsoft.com/office/drawing/2014/main" id="{51330730-BF87-4A46-BCF2-3B0F11BED08E}"/>
              </a:ext>
            </a:extLst>
          </p:cNvPr>
          <p:cNvSpPr/>
          <p:nvPr/>
        </p:nvSpPr>
        <p:spPr>
          <a:xfrm>
            <a:off x="830355" y="2524970"/>
            <a:ext cx="2192083" cy="21920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latin typeface="Tisa Sans Pro" panose="020B0504020101010102" pitchFamily="34" charset="77"/>
              </a:rPr>
              <a:t>44%</a:t>
            </a:r>
          </a:p>
        </p:txBody>
      </p:sp>
      <p:sp>
        <p:nvSpPr>
          <p:cNvPr id="10" name="TextBox 9">
            <a:extLst>
              <a:ext uri="{FF2B5EF4-FFF2-40B4-BE49-F238E27FC236}">
                <a16:creationId xmlns:a16="http://schemas.microsoft.com/office/drawing/2014/main" id="{914F2B92-B610-43D4-89C0-8ACC11E36425}"/>
              </a:ext>
            </a:extLst>
          </p:cNvPr>
          <p:cNvSpPr txBox="1"/>
          <p:nvPr/>
        </p:nvSpPr>
        <p:spPr>
          <a:xfrm>
            <a:off x="3493977" y="1431581"/>
            <a:ext cx="2160000" cy="923330"/>
          </a:xfrm>
          <a:prstGeom prst="rect">
            <a:avLst/>
          </a:prstGeom>
          <a:noFill/>
        </p:spPr>
        <p:txBody>
          <a:bodyPr wrap="square" rtlCol="0">
            <a:spAutoFit/>
          </a:bodyPr>
          <a:lstStyle/>
          <a:p>
            <a:pPr algn="ctr"/>
            <a:r>
              <a:rPr lang="en-GB" b="1" dirty="0" err="1">
                <a:solidFill>
                  <a:schemeClr val="tx2"/>
                </a:solidFill>
                <a:latin typeface="Helvetica" panose="020B0604020202020204" pitchFamily="34" charset="0"/>
                <a:cs typeface="Helvetica" panose="020B0604020202020204" pitchFamily="34" charset="0"/>
              </a:rPr>
              <a:t>Luottamus</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uutisiin</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joita</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itse</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käytän</a:t>
            </a:r>
            <a:endParaRPr lang="en-US" dirty="0">
              <a:solidFill>
                <a:schemeClr val="tx2"/>
              </a:solidFill>
              <a:latin typeface="Helvetica" panose="020B0604020202020204" pitchFamily="34" charset="0"/>
              <a:cs typeface="Helvetica" panose="020B0604020202020204" pitchFamily="34" charset="0"/>
            </a:endParaRPr>
          </a:p>
        </p:txBody>
      </p:sp>
      <p:sp>
        <p:nvSpPr>
          <p:cNvPr id="11" name="Oval 10">
            <a:extLst>
              <a:ext uri="{FF2B5EF4-FFF2-40B4-BE49-F238E27FC236}">
                <a16:creationId xmlns:a16="http://schemas.microsoft.com/office/drawing/2014/main" id="{352B27DA-0BFE-4179-8D9C-29E61D10ECF1}"/>
              </a:ext>
            </a:extLst>
          </p:cNvPr>
          <p:cNvSpPr/>
          <p:nvPr/>
        </p:nvSpPr>
        <p:spPr>
          <a:xfrm>
            <a:off x="3313482" y="2360516"/>
            <a:ext cx="2520990" cy="25209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latin typeface="Tisa Sans Pro" panose="020B0504020101010102" pitchFamily="34" charset="77"/>
              </a:rPr>
              <a:t>51%</a:t>
            </a:r>
          </a:p>
          <a:p>
            <a:pPr algn="ctr"/>
            <a:endParaRPr lang="en-US" sz="2000" dirty="0">
              <a:latin typeface="TisaSansPro" panose="020B0504020101010102" pitchFamily="34" charset="77"/>
            </a:endParaRPr>
          </a:p>
        </p:txBody>
      </p:sp>
      <p:sp>
        <p:nvSpPr>
          <p:cNvPr id="12" name="TextBox 11">
            <a:extLst>
              <a:ext uri="{FF2B5EF4-FFF2-40B4-BE49-F238E27FC236}">
                <a16:creationId xmlns:a16="http://schemas.microsoft.com/office/drawing/2014/main" id="{053DD30D-23E9-4564-BC72-CB24BD558C1D}"/>
              </a:ext>
            </a:extLst>
          </p:cNvPr>
          <p:cNvSpPr txBox="1"/>
          <p:nvPr/>
        </p:nvSpPr>
        <p:spPr>
          <a:xfrm>
            <a:off x="6652692" y="1421701"/>
            <a:ext cx="2160000" cy="923330"/>
          </a:xfrm>
          <a:prstGeom prst="rect">
            <a:avLst/>
          </a:prstGeom>
          <a:noFill/>
        </p:spPr>
        <p:txBody>
          <a:bodyPr wrap="square" rtlCol="0">
            <a:spAutoFit/>
          </a:bodyPr>
          <a:lstStyle/>
          <a:p>
            <a:pPr algn="ctr"/>
            <a:r>
              <a:rPr lang="en-GB" b="1" dirty="0" err="1">
                <a:solidFill>
                  <a:schemeClr val="tx2"/>
                </a:solidFill>
                <a:latin typeface="Helvetica" panose="020B0604020202020204" pitchFamily="34" charset="0"/>
                <a:cs typeface="Helvetica" panose="020B0604020202020204" pitchFamily="34" charset="0"/>
              </a:rPr>
              <a:t>Luottamus</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uutisiin</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hakupalveluissa</a:t>
            </a:r>
            <a:endParaRPr lang="en-US" dirty="0">
              <a:solidFill>
                <a:schemeClr val="tx2"/>
              </a:solidFill>
              <a:latin typeface="Helvetica" panose="020B0604020202020204" pitchFamily="34" charset="0"/>
              <a:cs typeface="Helvetica" panose="020B0604020202020204" pitchFamily="34" charset="0"/>
            </a:endParaRPr>
          </a:p>
        </p:txBody>
      </p:sp>
      <p:sp>
        <p:nvSpPr>
          <p:cNvPr id="13" name="Oval 12">
            <a:extLst>
              <a:ext uri="{FF2B5EF4-FFF2-40B4-BE49-F238E27FC236}">
                <a16:creationId xmlns:a16="http://schemas.microsoft.com/office/drawing/2014/main" id="{903633B6-AB6C-4263-B440-C4437ED7B5F6}"/>
              </a:ext>
            </a:extLst>
          </p:cNvPr>
          <p:cNvSpPr/>
          <p:nvPr/>
        </p:nvSpPr>
        <p:spPr>
          <a:xfrm>
            <a:off x="6867411" y="2762712"/>
            <a:ext cx="1716599" cy="1716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latin typeface="Tisa Sans Pro" panose="020B0504020101010102" pitchFamily="34" charset="77"/>
              </a:rPr>
              <a:t>34%</a:t>
            </a:r>
          </a:p>
        </p:txBody>
      </p:sp>
      <p:sp>
        <p:nvSpPr>
          <p:cNvPr id="14" name="TextBox 13">
            <a:extLst>
              <a:ext uri="{FF2B5EF4-FFF2-40B4-BE49-F238E27FC236}">
                <a16:creationId xmlns:a16="http://schemas.microsoft.com/office/drawing/2014/main" id="{FE53F407-0E17-4116-94DE-7C2BD2F9D3A1}"/>
              </a:ext>
            </a:extLst>
          </p:cNvPr>
          <p:cNvSpPr txBox="1"/>
          <p:nvPr/>
        </p:nvSpPr>
        <p:spPr>
          <a:xfrm>
            <a:off x="8799898" y="1421701"/>
            <a:ext cx="2160000" cy="1200329"/>
          </a:xfrm>
          <a:prstGeom prst="rect">
            <a:avLst/>
          </a:prstGeom>
          <a:noFill/>
        </p:spPr>
        <p:txBody>
          <a:bodyPr wrap="square" rtlCol="0">
            <a:spAutoFit/>
          </a:bodyPr>
          <a:lstStyle/>
          <a:p>
            <a:pPr algn="ctr"/>
            <a:r>
              <a:rPr lang="en-GB" b="1" dirty="0" err="1">
                <a:solidFill>
                  <a:schemeClr val="tx2"/>
                </a:solidFill>
                <a:latin typeface="Helvetica" panose="020B0604020202020204" pitchFamily="34" charset="0"/>
                <a:cs typeface="Helvetica" panose="020B0604020202020204" pitchFamily="34" charset="0"/>
              </a:rPr>
              <a:t>Luottamus</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uutisiin</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sosiaalisessa</a:t>
            </a:r>
            <a:r>
              <a:rPr lang="en-GB" b="1" dirty="0">
                <a:solidFill>
                  <a:schemeClr val="tx2"/>
                </a:solidFill>
                <a:latin typeface="Helvetica" panose="020B0604020202020204" pitchFamily="34" charset="0"/>
                <a:cs typeface="Helvetica" panose="020B0604020202020204" pitchFamily="34" charset="0"/>
              </a:rPr>
              <a:t> </a:t>
            </a:r>
            <a:r>
              <a:rPr lang="en-GB" b="1" dirty="0" err="1">
                <a:solidFill>
                  <a:schemeClr val="tx2"/>
                </a:solidFill>
                <a:latin typeface="Helvetica" panose="020B0604020202020204" pitchFamily="34" charset="0"/>
                <a:cs typeface="Helvetica" panose="020B0604020202020204" pitchFamily="34" charset="0"/>
              </a:rPr>
              <a:t>mediassa</a:t>
            </a:r>
            <a:endParaRPr lang="en-US" dirty="0">
              <a:solidFill>
                <a:schemeClr val="tx2"/>
              </a:solidFill>
              <a:latin typeface="Helvetica" panose="020B0604020202020204" pitchFamily="34" charset="0"/>
              <a:cs typeface="Helvetica" panose="020B0604020202020204" pitchFamily="34" charset="0"/>
            </a:endParaRPr>
          </a:p>
        </p:txBody>
      </p:sp>
      <p:sp>
        <p:nvSpPr>
          <p:cNvPr id="15" name="Oval 14">
            <a:extLst>
              <a:ext uri="{FF2B5EF4-FFF2-40B4-BE49-F238E27FC236}">
                <a16:creationId xmlns:a16="http://schemas.microsoft.com/office/drawing/2014/main" id="{DFAE8561-C5E2-4D16-B263-8275B8F02DC7}"/>
              </a:ext>
            </a:extLst>
          </p:cNvPr>
          <p:cNvSpPr/>
          <p:nvPr/>
        </p:nvSpPr>
        <p:spPr>
          <a:xfrm>
            <a:off x="9319467" y="2990764"/>
            <a:ext cx="1260495" cy="12604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200" b="1" dirty="0">
                <a:latin typeface="Tisa Sans Pro" panose="020B0504020101010102" pitchFamily="34" charset="77"/>
              </a:rPr>
              <a:t>23%</a:t>
            </a:r>
          </a:p>
        </p:txBody>
      </p:sp>
      <p:cxnSp>
        <p:nvCxnSpPr>
          <p:cNvPr id="16" name="Straight Arrow Connector 15">
            <a:extLst>
              <a:ext uri="{FF2B5EF4-FFF2-40B4-BE49-F238E27FC236}">
                <a16:creationId xmlns:a16="http://schemas.microsoft.com/office/drawing/2014/main" id="{FFB5F548-2B06-4E2A-A43A-1AD5B60B3510}"/>
              </a:ext>
            </a:extLst>
          </p:cNvPr>
          <p:cNvCxnSpPr>
            <a:cxnSpLocks/>
          </p:cNvCxnSpPr>
          <p:nvPr/>
        </p:nvCxnSpPr>
        <p:spPr>
          <a:xfrm flipH="1">
            <a:off x="695324" y="5147147"/>
            <a:ext cx="4680000" cy="0"/>
          </a:xfrm>
          <a:prstGeom prst="straightConnector1">
            <a:avLst/>
          </a:prstGeom>
          <a:ln w="22225">
            <a:solidFill>
              <a:schemeClr val="tx1"/>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ED8FB31-D5CF-472E-92A7-7E4092E60F28}"/>
              </a:ext>
            </a:extLst>
          </p:cNvPr>
          <p:cNvCxnSpPr>
            <a:cxnSpLocks/>
          </p:cNvCxnSpPr>
          <p:nvPr/>
        </p:nvCxnSpPr>
        <p:spPr>
          <a:xfrm flipH="1">
            <a:off x="6472692" y="5147147"/>
            <a:ext cx="4680000" cy="0"/>
          </a:xfrm>
          <a:prstGeom prst="straightConnector1">
            <a:avLst/>
          </a:prstGeom>
          <a:ln w="22225">
            <a:solidFill>
              <a:schemeClr val="tx1"/>
            </a:solidFill>
            <a:headEnd type="arrow" w="lg" len="med"/>
            <a:tailEnd type="arrow" w="lg"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41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video game&#10;&#10;Description generated with high confidence">
            <a:extLst>
              <a:ext uri="{FF2B5EF4-FFF2-40B4-BE49-F238E27FC236}">
                <a16:creationId xmlns:a16="http://schemas.microsoft.com/office/drawing/2014/main" id="{536AD7A1-1F11-45A8-8FA4-20DB2FCAED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5378" y="1690688"/>
            <a:ext cx="7324806" cy="4003734"/>
          </a:xfrm>
        </p:spPr>
      </p:pic>
      <p:sp>
        <p:nvSpPr>
          <p:cNvPr id="7" name="Title 6">
            <a:extLst>
              <a:ext uri="{FF2B5EF4-FFF2-40B4-BE49-F238E27FC236}">
                <a16:creationId xmlns:a16="http://schemas.microsoft.com/office/drawing/2014/main" id="{024C597A-8608-4077-A460-E1423EDD7778}"/>
              </a:ext>
            </a:extLst>
          </p:cNvPr>
          <p:cNvSpPr>
            <a:spLocks noGrp="1"/>
          </p:cNvSpPr>
          <p:nvPr>
            <p:ph type="title"/>
          </p:nvPr>
        </p:nvSpPr>
        <p:spPr>
          <a:xfrm>
            <a:off x="838200" y="365125"/>
            <a:ext cx="10515600" cy="1325563"/>
          </a:xfrm>
        </p:spPr>
        <p:txBody>
          <a:bodyPr/>
          <a:lstStyle/>
          <a:p>
            <a:r>
              <a:rPr lang="fi-FI" dirty="0"/>
              <a:t>Poliittisen suuntauksen vaikutus maksuhalukkuuteen - USA</a:t>
            </a:r>
            <a:endParaRPr lang="en-US" dirty="0"/>
          </a:p>
        </p:txBody>
      </p:sp>
    </p:spTree>
    <p:extLst>
      <p:ext uri="{BB962C8B-B14F-4D97-AF65-F5344CB8AC3E}">
        <p14:creationId xmlns:p14="http://schemas.microsoft.com/office/powerpoint/2010/main" val="181779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55424" y="194742"/>
            <a:ext cx="9372153" cy="1714500"/>
          </a:xfrm>
        </p:spPr>
        <p:txBody>
          <a:bodyPr/>
          <a:lstStyle/>
          <a:p>
            <a:r>
              <a:rPr lang="fi-FI" dirty="0"/>
              <a:t>Sosiaalinen media porttina uutisiin</a:t>
            </a:r>
          </a:p>
        </p:txBody>
      </p:sp>
      <p:sp>
        <p:nvSpPr>
          <p:cNvPr id="3" name="Sisällön paikkamerkki 2"/>
          <p:cNvSpPr>
            <a:spLocks noGrp="1"/>
          </p:cNvSpPr>
          <p:nvPr>
            <p:ph idx="1"/>
          </p:nvPr>
        </p:nvSpPr>
        <p:spPr>
          <a:xfrm>
            <a:off x="1523999" y="1680518"/>
            <a:ext cx="9803577" cy="973821"/>
          </a:xfrm>
        </p:spPr>
        <p:txBody>
          <a:bodyPr>
            <a:normAutofit fontScale="85000" lnSpcReduction="20000"/>
          </a:bodyPr>
          <a:lstStyle/>
          <a:p>
            <a:pPr>
              <a:spcBef>
                <a:spcPts val="1266"/>
              </a:spcBef>
            </a:pPr>
            <a:r>
              <a:rPr lang="fi-FI" sz="2000" dirty="0"/>
              <a:t>Uutisten kulutus on vähentynyt erityisesti Facebookissa</a:t>
            </a:r>
          </a:p>
          <a:p>
            <a:pPr>
              <a:spcBef>
                <a:spcPts val="1266"/>
              </a:spcBef>
            </a:pPr>
            <a:r>
              <a:rPr lang="fi-FI" sz="2000" dirty="0" err="1"/>
              <a:t>Whatsapin</a:t>
            </a:r>
            <a:r>
              <a:rPr lang="fi-FI" sz="2000" dirty="0"/>
              <a:t> käyttö on kolminkertaistunut neljässä vuodessa</a:t>
            </a:r>
          </a:p>
          <a:p>
            <a:pPr>
              <a:spcBef>
                <a:spcPts val="1266"/>
              </a:spcBef>
            </a:pPr>
            <a:r>
              <a:rPr lang="fi-FI" sz="2000" dirty="0"/>
              <a:t>Uutiset löydetään Facebookin ja Twitterin kautta, mutta jaetaan </a:t>
            </a:r>
            <a:r>
              <a:rPr lang="fi-FI" sz="2000" dirty="0" err="1"/>
              <a:t>Whatsapissa</a:t>
            </a:r>
            <a:endParaRPr lang="fi-FI" sz="2000" dirty="0"/>
          </a:p>
        </p:txBody>
      </p:sp>
      <p:pic>
        <p:nvPicPr>
          <p:cNvPr id="7" name="Picture 6" descr="Macintosh HD:Users:nicnewman:Dropbox:Screenshots:Screenshot 2018-05-25 13.07.55.png">
            <a:extLst>
              <a:ext uri="{FF2B5EF4-FFF2-40B4-BE49-F238E27FC236}">
                <a16:creationId xmlns:a16="http://schemas.microsoft.com/office/drawing/2014/main" id="{CB33E5DA-188F-43A8-9083-5CC583A5CE72}"/>
              </a:ext>
            </a:extLst>
          </p:cNvPr>
          <p:cNvPicPr/>
          <p:nvPr/>
        </p:nvPicPr>
        <p:blipFill rotWithShape="1">
          <a:blip r:embed="rId3">
            <a:extLst>
              <a:ext uri="{28A0092B-C50C-407E-A947-70E740481C1C}">
                <a14:useLocalDpi xmlns:a14="http://schemas.microsoft.com/office/drawing/2010/main" val="0"/>
              </a:ext>
            </a:extLst>
          </a:blip>
          <a:srcRect t="13790" b="18915"/>
          <a:stretch/>
        </p:blipFill>
        <p:spPr bwMode="auto">
          <a:xfrm>
            <a:off x="1523999" y="2774421"/>
            <a:ext cx="9403426" cy="3254904"/>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1941495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uters">
    <a:dk1>
      <a:sysClr val="windowText" lastClr="000000"/>
    </a:dk1>
    <a:lt1>
      <a:sysClr val="window" lastClr="FFFFFF"/>
    </a:lt1>
    <a:dk2>
      <a:srgbClr val="00558A"/>
    </a:dk2>
    <a:lt2>
      <a:srgbClr val="E7E6E6"/>
    </a:lt2>
    <a:accent1>
      <a:srgbClr val="1B9CD8"/>
    </a:accent1>
    <a:accent2>
      <a:srgbClr val="E2023B"/>
    </a:accent2>
    <a:accent3>
      <a:srgbClr val="63912F"/>
    </a:accent3>
    <a:accent4>
      <a:srgbClr val="DB780E"/>
    </a:accent4>
    <a:accent5>
      <a:srgbClr val="7F7F7F"/>
    </a:accent5>
    <a:accent6>
      <a:srgbClr val="8A61A6"/>
    </a:accent6>
    <a:hlink>
      <a:srgbClr val="D3D3D3"/>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2121</TotalTime>
  <Words>843</Words>
  <Application>Microsoft Office PowerPoint</Application>
  <PresentationFormat>Laajakuva</PresentationFormat>
  <Paragraphs>125</Paragraphs>
  <Slides>18</Slides>
  <Notes>11</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18</vt:i4>
      </vt:variant>
    </vt:vector>
  </HeadingPairs>
  <TitlesOfParts>
    <vt:vector size="26" baseType="lpstr">
      <vt:lpstr>Arial</vt:lpstr>
      <vt:lpstr>Calibri</vt:lpstr>
      <vt:lpstr>Calibri Light</vt:lpstr>
      <vt:lpstr>Helvetica</vt:lpstr>
      <vt:lpstr>Times New Roman</vt:lpstr>
      <vt:lpstr>Tisa Sans Pro</vt:lpstr>
      <vt:lpstr>TisaSansPro</vt:lpstr>
      <vt:lpstr>Office Theme</vt:lpstr>
      <vt:lpstr>Reuters Institute Digital News Report 2018</vt:lpstr>
      <vt:lpstr>Reuters Institute Digital News Report - Ohjelma</vt:lpstr>
      <vt:lpstr>Reuters Institute Digital News Report 2018</vt:lpstr>
      <vt:lpstr>Ohjelma</vt:lpstr>
      <vt:lpstr>Poimintoja raportista</vt:lpstr>
      <vt:lpstr>LUOTTAMUS UUTISIIN, MAKSUHALUKKUUS JA KANAVAT</vt:lpstr>
      <vt:lpstr>Luottamus uutisiin eri kanavissa</vt:lpstr>
      <vt:lpstr>Poliittisen suuntauksen vaikutus maksuhalukkuuteen - USA</vt:lpstr>
      <vt:lpstr>Sosiaalinen media porttina uutisiin</vt:lpstr>
      <vt:lpstr>Suosituimmat tavat löytää uutisia</vt:lpstr>
      <vt:lpstr>ÄÄNI JA ÄÄNIOHJAUS </vt:lpstr>
      <vt:lpstr>Ääniohjattavien kaiuttimien suosio kasvussa</vt:lpstr>
      <vt:lpstr>Ääniohjattavien kaiuttimien käyttö</vt:lpstr>
      <vt:lpstr>MEDIALUKUTAITO</vt:lpstr>
      <vt:lpstr>Medialukutaito – tutkimuksen kehittämä asteikko</vt:lpstr>
      <vt:lpstr>Parhaan medialukutaidon omaavat lukevat eniten sanomalehtiä</vt:lpstr>
      <vt:lpstr>Merkittävät tekijät uutisia klikattaessa somessa – medialukutaidon mukaan</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Pinjamaa Noora</dc:creator>
  <cp:lastModifiedBy>Paloheimo Jaana</cp:lastModifiedBy>
  <cp:revision>2</cp:revision>
  <dcterms:created xsi:type="dcterms:W3CDTF">2018-06-08T21:40:58Z</dcterms:created>
  <dcterms:modified xsi:type="dcterms:W3CDTF">2018-06-14T10:29:42Z</dcterms:modified>
</cp:coreProperties>
</file>